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Lst>
  <p:notesMasterIdLst>
    <p:notesMasterId r:id="rId39"/>
  </p:notesMasterIdLst>
  <p:sldIdLst>
    <p:sldId id="303" r:id="rId3"/>
    <p:sldId id="288" r:id="rId4"/>
    <p:sldId id="290" r:id="rId5"/>
    <p:sldId id="291" r:id="rId6"/>
    <p:sldId id="278" r:id="rId7"/>
    <p:sldId id="274" r:id="rId8"/>
    <p:sldId id="262" r:id="rId9"/>
    <p:sldId id="276" r:id="rId10"/>
    <p:sldId id="260" r:id="rId11"/>
    <p:sldId id="261" r:id="rId12"/>
    <p:sldId id="292" r:id="rId13"/>
    <p:sldId id="264" r:id="rId14"/>
    <p:sldId id="265" r:id="rId15"/>
    <p:sldId id="280" r:id="rId16"/>
    <p:sldId id="275" r:id="rId17"/>
    <p:sldId id="293" r:id="rId18"/>
    <p:sldId id="268" r:id="rId19"/>
    <p:sldId id="269" r:id="rId20"/>
    <p:sldId id="281" r:id="rId21"/>
    <p:sldId id="270" r:id="rId22"/>
    <p:sldId id="282" r:id="rId23"/>
    <p:sldId id="283" r:id="rId24"/>
    <p:sldId id="271" r:id="rId25"/>
    <p:sldId id="284" r:id="rId26"/>
    <p:sldId id="294" r:id="rId27"/>
    <p:sldId id="285" r:id="rId28"/>
    <p:sldId id="272" r:id="rId29"/>
    <p:sldId id="286" r:id="rId30"/>
    <p:sldId id="297" r:id="rId31"/>
    <p:sldId id="298" r:id="rId32"/>
    <p:sldId id="299" r:id="rId33"/>
    <p:sldId id="295" r:id="rId34"/>
    <p:sldId id="300" r:id="rId35"/>
    <p:sldId id="301" r:id="rId36"/>
    <p:sldId id="302" r:id="rId37"/>
    <p:sldId id="29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001" autoAdjust="0"/>
    <p:restoredTop sz="75476" autoAdjust="0"/>
  </p:normalViewPr>
  <p:slideViewPr>
    <p:cSldViewPr snapToGrid="0">
      <p:cViewPr varScale="1">
        <p:scale>
          <a:sx n="75" d="100"/>
          <a:sy n="75" d="100"/>
        </p:scale>
        <p:origin x="-92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rPr dirty="0" err="1"/>
            <a:t>Présentation</a:t>
          </a:r>
          <a:r>
            <a:rPr dirty="0"/>
            <a:t>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rPr dirty="0" err="1"/>
            <a:t>Mise</a:t>
          </a:r>
          <a:r>
            <a:rPr dirty="0"/>
            <a:t> </a:t>
          </a:r>
          <a:r>
            <a:rPr dirty="0" err="1"/>
            <a:t>en</a:t>
          </a:r>
          <a:r>
            <a:rPr dirty="0"/>
            <a:t> </a:t>
          </a:r>
          <a:r>
            <a:rPr dirty="0" err="1"/>
            <a:t>œuvre</a:t>
          </a:r>
          <a:r>
            <a:rPr dirty="0"/>
            <a:t> du plan </a:t>
          </a:r>
          <a:r>
            <a:rPr dirty="0" err="1"/>
            <a:t>d'action</a:t>
          </a:r>
          <a:r>
            <a:rPr dirty="0"/>
            <a:t>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rPr dirty="0" err="1"/>
            <a:t>Clôture</a:t>
          </a:r>
          <a:r>
            <a:rPr dirty="0"/>
            <a:t>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bg-BG"/>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bg-BG"/>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bg-BG"/>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bg-BG"/>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bg-BG"/>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bg-BG"/>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bg-BG"/>
        </a:p>
      </dgm:t>
    </dgm:pt>
  </dgm:ptLst>
  <dgm:cxnLst>
    <dgm:cxn modelId="{F7B45BB8-3162-4EB9-8529-B2380719E62C}" type="presOf" srcId="{BE27523B-14B8-4482-89CB-BE5680B4EE67}" destId="{B14538EA-6461-44A9-951F-C36F0057DFE4}" srcOrd="0" destOrd="0" presId="urn:microsoft.com/office/officeart/2009/3/layout/StepUpProcess"/>
    <dgm:cxn modelId="{3D0FF3F6-2C8E-497E-80AB-6F0C17E3E087}" type="presOf" srcId="{CB24CF78-7E7F-49BE-B0BE-0232AC5792F7}" destId="{1D4B9C42-21F4-4984-A09E-4634E1473075}" srcOrd="0" destOrd="0" presId="urn:microsoft.com/office/officeart/2009/3/layout/StepUpProcess"/>
    <dgm:cxn modelId="{3C9D61CB-3E88-4522-B58A-6827B053BB99}" srcId="{68E47D4A-59F8-4320-BBA4-89D4FF874E5A}" destId="{0AA87757-D0CC-4C32-BF09-4A95A5A46FCC}" srcOrd="3" destOrd="0" parTransId="{AD23E7D0-B5C8-40B2-9E7A-F82D3B460271}" sibTransId="{04D58D4D-A2B4-45F3-94AD-4EA43A03799F}"/>
    <dgm:cxn modelId="{4B02E9CD-BF24-40D1-9495-A8DDB1574444}" type="presOf" srcId="{272AA5D3-E40D-4170-A96C-0672ED0C7B57}" destId="{FFA0CFE3-26B5-4DF0-8E31-94941B4C83F8}" srcOrd="0" destOrd="0" presId="urn:microsoft.com/office/officeart/2009/3/layout/StepUpProcess"/>
    <dgm:cxn modelId="{885E1EE2-2D61-4561-9723-C64E5B835508}" type="presOf" srcId="{FEB1256A-7381-4B0D-A282-B2A161BA46CD}" destId="{0F9F570F-352F-418C-A4D8-B04448F86B72}" srcOrd="0" destOrd="0" presId="urn:microsoft.com/office/officeart/2009/3/layout/StepUpProcess"/>
    <dgm:cxn modelId="{D291ED13-05B1-4DCE-A090-BF15395C90A1}" type="presOf" srcId="{0AA87757-D0CC-4C32-BF09-4A95A5A46FCC}" destId="{43EC0BE3-7250-4F39-8E55-24C6217C5B02}"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5D2944CD-A104-437D-ACCA-C2AD2B0AF830}" srcId="{68E47D4A-59F8-4320-BBA4-89D4FF874E5A}" destId="{272AA5D3-E40D-4170-A96C-0672ED0C7B57}" srcOrd="2" destOrd="0" parTransId="{BA6298D3-6F40-48BA-BEAE-32AE47B2B4CB}" sibTransId="{507E3672-09B3-4BDD-A30E-6475F47935C3}"/>
    <dgm:cxn modelId="{6DD4EBF9-2CCA-48CE-B6CE-716F34E2EFC3}" type="presOf" srcId="{F3D4AB47-4697-4E7B-9C3A-5541978B42C9}" destId="{E17392FA-AC94-4F7F-868C-6C511CAB06D2}" srcOrd="0" destOrd="0" presId="urn:microsoft.com/office/officeart/2009/3/layout/StepUpProcess"/>
    <dgm:cxn modelId="{5FB1A969-1F23-4128-B7F7-F8CEC5913CD8}" srcId="{68E47D4A-59F8-4320-BBA4-89D4FF874E5A}" destId="{FEB1256A-7381-4B0D-A282-B2A161BA46CD}" srcOrd="4" destOrd="0" parTransId="{A1CDDC09-ECF2-4968-B60D-DDF9E9EEC648}" sibTransId="{7646D114-90FA-4AA0-91CA-2993C2C9CA5D}"/>
    <dgm:cxn modelId="{D37A4074-0713-4430-A314-B76E6CF43036}" type="presOf" srcId="{68E47D4A-59F8-4320-BBA4-89D4FF874E5A}" destId="{E9AB4464-B853-4228-8CA2-02AB9AEC575F}" srcOrd="0" destOrd="0" presId="urn:microsoft.com/office/officeart/2009/3/layout/StepUpProcess"/>
    <dgm:cxn modelId="{6692F1F8-AC88-4BAD-B97E-0D90337C9D20}" srcId="{68E47D4A-59F8-4320-BBA4-89D4FF874E5A}" destId="{F3D4AB47-4697-4E7B-9C3A-5541978B42C9}" srcOrd="5" destOrd="0" parTransId="{31495A8D-9742-4382-80E6-736802559F84}" sibTransId="{D3942ACD-2F75-4BBE-89B1-7CA6698DF0C1}"/>
    <dgm:cxn modelId="{C4672316-401E-4A03-A609-55FCC312E0C3}" srcId="{68E47D4A-59F8-4320-BBA4-89D4FF874E5A}" destId="{BE27523B-14B8-4482-89CB-BE5680B4EE67}" srcOrd="0" destOrd="0" parTransId="{5EF0F7D9-7DAC-4C01-A237-EB500F97524E}" sibTransId="{DCBEDAB1-CCD0-43A6-BDEE-CADAEAEBB2FF}"/>
    <dgm:cxn modelId="{51D0A63B-D3DC-483D-A2EF-308766521D5C}" type="presParOf" srcId="{E9AB4464-B853-4228-8CA2-02AB9AEC575F}" destId="{3A00E5D9-8002-44E5-8E5E-99892C9D3BB1}" srcOrd="0" destOrd="0" presId="urn:microsoft.com/office/officeart/2009/3/layout/StepUpProcess"/>
    <dgm:cxn modelId="{C85594BF-1217-42A6-A7C8-BB5716E6FC55}" type="presParOf" srcId="{3A00E5D9-8002-44E5-8E5E-99892C9D3BB1}" destId="{7527C0C3-39E3-4C66-92FC-54D57F2363B2}" srcOrd="0" destOrd="0" presId="urn:microsoft.com/office/officeart/2009/3/layout/StepUpProcess"/>
    <dgm:cxn modelId="{244E0EAC-711F-4208-8DFE-6E41F0ECF765}" type="presParOf" srcId="{3A00E5D9-8002-44E5-8E5E-99892C9D3BB1}" destId="{B14538EA-6461-44A9-951F-C36F0057DFE4}" srcOrd="1" destOrd="0" presId="urn:microsoft.com/office/officeart/2009/3/layout/StepUpProcess"/>
    <dgm:cxn modelId="{ECD5AA8B-7C3A-453B-B11E-E04CD0DBC962}" type="presParOf" srcId="{3A00E5D9-8002-44E5-8E5E-99892C9D3BB1}" destId="{58F406AF-12EF-4660-B081-41C2D2659039}" srcOrd="2" destOrd="0" presId="urn:microsoft.com/office/officeart/2009/3/layout/StepUpProcess"/>
    <dgm:cxn modelId="{63BC93B0-236B-458F-8DB8-F9D4AF68C395}" type="presParOf" srcId="{E9AB4464-B853-4228-8CA2-02AB9AEC575F}" destId="{BA3EDD48-A6B3-4C3F-8F31-C84A686CD8CD}" srcOrd="1" destOrd="0" presId="urn:microsoft.com/office/officeart/2009/3/layout/StepUpProcess"/>
    <dgm:cxn modelId="{C7D2443D-9BBB-4EB9-960C-CB53656F514D}" type="presParOf" srcId="{BA3EDD48-A6B3-4C3F-8F31-C84A686CD8CD}" destId="{FE53FBBC-0C8D-4369-88E2-4D5C7EBD6BA7}" srcOrd="0" destOrd="0" presId="urn:microsoft.com/office/officeart/2009/3/layout/StepUpProcess"/>
    <dgm:cxn modelId="{CCDEAB84-46CF-4B61-90CA-28E4ACF8E390}" type="presParOf" srcId="{E9AB4464-B853-4228-8CA2-02AB9AEC575F}" destId="{EF03FF97-BF49-4AAB-BDDE-22FFE75D4ED0}" srcOrd="2" destOrd="0" presId="urn:microsoft.com/office/officeart/2009/3/layout/StepUpProcess"/>
    <dgm:cxn modelId="{9AA1BDE3-3EA1-4255-ACA6-98EAAFCC2F2E}" type="presParOf" srcId="{EF03FF97-BF49-4AAB-BDDE-22FFE75D4ED0}" destId="{CFB79CED-B26C-4B26-B699-0BB086FD2EF9}" srcOrd="0" destOrd="0" presId="urn:microsoft.com/office/officeart/2009/3/layout/StepUpProcess"/>
    <dgm:cxn modelId="{FF62C37B-B1EB-40BA-9B90-6130BD0639E9}" type="presParOf" srcId="{EF03FF97-BF49-4AAB-BDDE-22FFE75D4ED0}" destId="{1D4B9C42-21F4-4984-A09E-4634E1473075}" srcOrd="1" destOrd="0" presId="urn:microsoft.com/office/officeart/2009/3/layout/StepUpProcess"/>
    <dgm:cxn modelId="{9756BE9B-122A-4EA6-B7E5-B96F20129904}" type="presParOf" srcId="{EF03FF97-BF49-4AAB-BDDE-22FFE75D4ED0}" destId="{1838C6DE-4D06-4CC4-B02A-DE5C9395FEAB}" srcOrd="2" destOrd="0" presId="urn:microsoft.com/office/officeart/2009/3/layout/StepUpProcess"/>
    <dgm:cxn modelId="{4A8CA899-5923-4A42-BF53-A27F0BFCFED3}" type="presParOf" srcId="{E9AB4464-B853-4228-8CA2-02AB9AEC575F}" destId="{E6C0EDD2-EAA0-4A3D-9F94-5F43B1AA5333}" srcOrd="3" destOrd="0" presId="urn:microsoft.com/office/officeart/2009/3/layout/StepUpProcess"/>
    <dgm:cxn modelId="{FFDD0CC7-C383-4E67-8A5B-DA81CEDE7CE5}" type="presParOf" srcId="{E6C0EDD2-EAA0-4A3D-9F94-5F43B1AA5333}" destId="{669AE0AA-81E7-4D59-84AC-AF554CACC5F6}" srcOrd="0" destOrd="0" presId="urn:microsoft.com/office/officeart/2009/3/layout/StepUpProcess"/>
    <dgm:cxn modelId="{2C0C3A58-860E-458B-AC6C-F717E6AA829A}" type="presParOf" srcId="{E9AB4464-B853-4228-8CA2-02AB9AEC575F}" destId="{8A5EF662-5851-4D1A-8D78-4F57CE56FCEC}" srcOrd="4" destOrd="0" presId="urn:microsoft.com/office/officeart/2009/3/layout/StepUpProcess"/>
    <dgm:cxn modelId="{716F9B39-9330-4C82-B24C-BCC6FFD17DF1}" type="presParOf" srcId="{8A5EF662-5851-4D1A-8D78-4F57CE56FCEC}" destId="{D970368F-9A6B-477B-A9A9-256605503F81}" srcOrd="0" destOrd="0" presId="urn:microsoft.com/office/officeart/2009/3/layout/StepUpProcess"/>
    <dgm:cxn modelId="{2B781D06-7D83-4B3C-9D21-4CC82821570F}" type="presParOf" srcId="{8A5EF662-5851-4D1A-8D78-4F57CE56FCEC}" destId="{FFA0CFE3-26B5-4DF0-8E31-94941B4C83F8}" srcOrd="1" destOrd="0" presId="urn:microsoft.com/office/officeart/2009/3/layout/StepUpProcess"/>
    <dgm:cxn modelId="{A6C0419A-5860-45D5-9352-E9A28027D1C8}" type="presParOf" srcId="{8A5EF662-5851-4D1A-8D78-4F57CE56FCEC}" destId="{66F222C1-8977-474A-BDA3-36077D9D7421}" srcOrd="2" destOrd="0" presId="urn:microsoft.com/office/officeart/2009/3/layout/StepUpProcess"/>
    <dgm:cxn modelId="{12A6F539-8662-4DEC-9B67-84F0AD8914FC}" type="presParOf" srcId="{E9AB4464-B853-4228-8CA2-02AB9AEC575F}" destId="{6C57DE6A-A4A5-4954-A478-72117FDB5B7B}" srcOrd="5" destOrd="0" presId="urn:microsoft.com/office/officeart/2009/3/layout/StepUpProcess"/>
    <dgm:cxn modelId="{6422A486-6086-481C-8973-3C80D6A8068A}" type="presParOf" srcId="{6C57DE6A-A4A5-4954-A478-72117FDB5B7B}" destId="{F788FD1B-D958-46B7-AB23-2D025C6161A2}" srcOrd="0" destOrd="0" presId="urn:microsoft.com/office/officeart/2009/3/layout/StepUpProcess"/>
    <dgm:cxn modelId="{F6EF68F0-3C82-4A5C-A4DF-DD9E19B2630F}" type="presParOf" srcId="{E9AB4464-B853-4228-8CA2-02AB9AEC575F}" destId="{60FD33DE-1A74-4DF3-B458-C7683782D072}" srcOrd="6" destOrd="0" presId="urn:microsoft.com/office/officeart/2009/3/layout/StepUpProcess"/>
    <dgm:cxn modelId="{BB32CB50-2AE3-4779-860E-2226EEEB54EA}" type="presParOf" srcId="{60FD33DE-1A74-4DF3-B458-C7683782D072}" destId="{CCC6F46F-D283-4BC6-A0C4-D0D84C819B00}" srcOrd="0" destOrd="0" presId="urn:microsoft.com/office/officeart/2009/3/layout/StepUpProcess"/>
    <dgm:cxn modelId="{4A32D8BF-A2CD-4146-91A8-834BF3032F26}" type="presParOf" srcId="{60FD33DE-1A74-4DF3-B458-C7683782D072}" destId="{43EC0BE3-7250-4F39-8E55-24C6217C5B02}" srcOrd="1" destOrd="0" presId="urn:microsoft.com/office/officeart/2009/3/layout/StepUpProcess"/>
    <dgm:cxn modelId="{84091E59-11F2-4FA9-AE87-72EFB3A7F63F}" type="presParOf" srcId="{60FD33DE-1A74-4DF3-B458-C7683782D072}" destId="{F23E8A7F-EFB8-4539-8A4F-8380B9736C07}" srcOrd="2" destOrd="0" presId="urn:microsoft.com/office/officeart/2009/3/layout/StepUpProcess"/>
    <dgm:cxn modelId="{000DE76E-8081-44D6-85D2-CEC2075ABEAC}" type="presParOf" srcId="{E9AB4464-B853-4228-8CA2-02AB9AEC575F}" destId="{CE9337BA-C8AF-4814-BC8F-F69253C33A02}" srcOrd="7" destOrd="0" presId="urn:microsoft.com/office/officeart/2009/3/layout/StepUpProcess"/>
    <dgm:cxn modelId="{762479B2-3AE0-4024-BF8B-BFD9AB497073}" type="presParOf" srcId="{CE9337BA-C8AF-4814-BC8F-F69253C33A02}" destId="{77002C99-10B8-489B-AEEF-6079E88346CB}" srcOrd="0" destOrd="0" presId="urn:microsoft.com/office/officeart/2009/3/layout/StepUpProcess"/>
    <dgm:cxn modelId="{17BFF4CA-0104-4078-A61E-AF38197A02AF}" type="presParOf" srcId="{E9AB4464-B853-4228-8CA2-02AB9AEC575F}" destId="{BFCEFEC7-345B-4471-8760-23B3F8E96BC0}" srcOrd="8" destOrd="0" presId="urn:microsoft.com/office/officeart/2009/3/layout/StepUpProcess"/>
    <dgm:cxn modelId="{B61DA03D-FC07-45AC-913D-D4A31C3BAECE}" type="presParOf" srcId="{BFCEFEC7-345B-4471-8760-23B3F8E96BC0}" destId="{DF4C3DEC-E16E-4685-A310-C394CC3DD94C}" srcOrd="0" destOrd="0" presId="urn:microsoft.com/office/officeart/2009/3/layout/StepUpProcess"/>
    <dgm:cxn modelId="{38F7B5AE-3908-41E9-B5B0-5E7CBA875F8D}" type="presParOf" srcId="{BFCEFEC7-345B-4471-8760-23B3F8E96BC0}" destId="{0F9F570F-352F-418C-A4D8-B04448F86B72}" srcOrd="1" destOrd="0" presId="urn:microsoft.com/office/officeart/2009/3/layout/StepUpProcess"/>
    <dgm:cxn modelId="{FB4A5F2E-B799-4DE6-934C-FB594A69E2C5}" type="presParOf" srcId="{BFCEFEC7-345B-4471-8760-23B3F8E96BC0}" destId="{19057FA2-A9D3-4BDC-9247-58F225C567D4}" srcOrd="2" destOrd="0" presId="urn:microsoft.com/office/officeart/2009/3/layout/StepUpProcess"/>
    <dgm:cxn modelId="{1C1D8533-8301-4D44-84FE-5822B83D33D5}" type="presParOf" srcId="{E9AB4464-B853-4228-8CA2-02AB9AEC575F}" destId="{DABDD7C8-8D8C-4F68-8494-05748CD88DD9}" srcOrd="9" destOrd="0" presId="urn:microsoft.com/office/officeart/2009/3/layout/StepUpProcess"/>
    <dgm:cxn modelId="{2FAFA071-AA41-4596-939B-BC3DECBA542F}" type="presParOf" srcId="{DABDD7C8-8D8C-4F68-8494-05748CD88DD9}" destId="{C0155750-DF03-460D-BF8B-E229121C1E4C}" srcOrd="0" destOrd="0" presId="urn:microsoft.com/office/officeart/2009/3/layout/StepUpProcess"/>
    <dgm:cxn modelId="{01FF89BB-8381-41D6-B698-8017D867563B}" type="presParOf" srcId="{E9AB4464-B853-4228-8CA2-02AB9AEC575F}" destId="{4D13170C-FDD9-4E39-9392-E567C286D815}" srcOrd="10" destOrd="0" presId="urn:microsoft.com/office/officeart/2009/3/layout/StepUpProcess"/>
    <dgm:cxn modelId="{E7433AFE-5A1A-4685-8674-F8521AEA0B8F}" type="presParOf" srcId="{4D13170C-FDD9-4E39-9392-E567C286D815}" destId="{D0CC8082-20E3-4213-9A4B-3D96E48ED2EE}" srcOrd="0" destOrd="0" presId="urn:microsoft.com/office/officeart/2009/3/layout/StepUpProcess"/>
    <dgm:cxn modelId="{EAAB1839-B633-4EB1-A2EB-A55D169860FC}"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DE644-CB3D-4C38-AE24-C1B378F866CF}"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D2670C6D-88ED-4958-9A38-44463317B2A3}">
      <dgm:prSet custT="1"/>
      <dgm:spPr/>
      <dgm:t>
        <a:bodyPr/>
        <a:lstStyle/>
        <a:p>
          <a:pPr rtl="0"/>
          <a:r>
            <a:rPr lang="en-US" sz="2800" dirty="0">
              <a:solidFill>
                <a:schemeClr val="tx1"/>
              </a:solidFill>
            </a:rPr>
            <a:t>Faciliter une divulgation de la survivante</a:t>
          </a:r>
        </a:p>
      </dgm:t>
    </dgm:pt>
    <dgm:pt modelId="{CBA5E2CA-68AF-45E7-AC4E-C158FFA7D611}" type="parTrans" cxnId="{246440B5-4752-4ACE-9964-BFF4FEF138E2}">
      <dgm:prSet/>
      <dgm:spPr/>
      <dgm:t>
        <a:bodyPr/>
        <a:lstStyle/>
        <a:p>
          <a:endParaRPr lang="en-US" sz="1200"/>
        </a:p>
      </dgm:t>
    </dgm:pt>
    <dgm:pt modelId="{1604F0D5-EBB5-42D0-8122-678E115002BE}" type="sibTrans" cxnId="{246440B5-4752-4ACE-9964-BFF4FEF138E2}">
      <dgm:prSet custT="1"/>
      <dgm:spPr/>
      <dgm:t>
        <a:bodyPr/>
        <a:lstStyle/>
        <a:p>
          <a:endParaRPr lang="en-US" sz="1800"/>
        </a:p>
      </dgm:t>
    </dgm:pt>
    <dgm:pt modelId="{76D28968-0BBC-4353-B3FB-153D30647274}">
      <dgm:prSet custT="1"/>
      <dgm:spPr/>
      <dgm:t>
        <a:bodyPr/>
        <a:lstStyle/>
        <a:p>
          <a:pPr rtl="0"/>
          <a:r>
            <a:rPr lang="en-US" sz="2800" dirty="0">
              <a:solidFill>
                <a:schemeClr val="tx1"/>
              </a:solidFill>
            </a:rPr>
            <a:t>Évaluer les besoins éventuels de la survivante</a:t>
          </a:r>
        </a:p>
      </dgm:t>
    </dgm:pt>
    <dgm:pt modelId="{05340D6E-72DD-4DE7-8E13-E1F07610F084}" type="parTrans" cxnId="{7B228386-C912-47DC-86D3-C99671E9F4E0}">
      <dgm:prSet/>
      <dgm:spPr/>
      <dgm:t>
        <a:bodyPr/>
        <a:lstStyle/>
        <a:p>
          <a:endParaRPr lang="en-US" sz="1200"/>
        </a:p>
      </dgm:t>
    </dgm:pt>
    <dgm:pt modelId="{40A7F263-CD23-46AC-8498-B2D73736C82D}" type="sibTrans" cxnId="{7B228386-C912-47DC-86D3-C99671E9F4E0}">
      <dgm:prSet/>
      <dgm:spPr/>
      <dgm:t>
        <a:bodyPr/>
        <a:lstStyle/>
        <a:p>
          <a:endParaRPr lang="en-US" sz="1200"/>
        </a:p>
      </dgm:t>
    </dgm:pt>
    <dgm:pt modelId="{4A61747D-706A-4F34-9A16-7AE479AF1F96}">
      <dgm:prSet custT="1"/>
      <dgm:spPr/>
      <dgm:t>
        <a:bodyPr/>
        <a:lstStyle/>
        <a:p>
          <a:pPr rtl="0"/>
          <a:r>
            <a:rPr lang="en-US" sz="1800" dirty="0">
              <a:solidFill>
                <a:schemeClr val="tx1"/>
              </a:solidFill>
            </a:rPr>
            <a:t>Recueillir des informations sur le contexte </a:t>
          </a:r>
        </a:p>
      </dgm:t>
    </dgm:pt>
    <dgm:pt modelId="{87F3C946-934D-4E3A-82C5-AE0D2A1040E2}" type="parTrans" cxnId="{9BC81C6C-DCE9-4DC4-AC18-4C746B4215D4}">
      <dgm:prSet/>
      <dgm:spPr/>
      <dgm:t>
        <a:bodyPr/>
        <a:lstStyle/>
        <a:p>
          <a:endParaRPr lang="en-US"/>
        </a:p>
      </dgm:t>
    </dgm:pt>
    <dgm:pt modelId="{116C3E91-7590-455C-9BBD-928EF6DB0F16}" type="sibTrans" cxnId="{9BC81C6C-DCE9-4DC4-AC18-4C746B4215D4}">
      <dgm:prSet custT="1"/>
      <dgm:spPr/>
      <dgm:t>
        <a:bodyPr/>
        <a:lstStyle/>
        <a:p>
          <a:endParaRPr lang="en-US" sz="2800"/>
        </a:p>
      </dgm:t>
    </dgm:pt>
    <dgm:pt modelId="{62710104-7BDA-4570-901D-3FB1FE2D280F}">
      <dgm:prSet custT="1"/>
      <dgm:spPr/>
      <dgm:t>
        <a:bodyPr/>
        <a:lstStyle/>
        <a:p>
          <a:pPr rtl="0"/>
          <a:r>
            <a:rPr lang="en-US" sz="2000" dirty="0">
              <a:solidFill>
                <a:schemeClr val="tx1"/>
              </a:solidFill>
            </a:rPr>
            <a:t>Comprendre ce qui s'est passé</a:t>
          </a:r>
        </a:p>
      </dgm:t>
    </dgm:pt>
    <dgm:pt modelId="{4AD943B6-2577-4F56-9772-62562AAC70F1}" type="parTrans" cxnId="{011158CC-252C-433F-BDE4-FC509B8CE8F9}">
      <dgm:prSet/>
      <dgm:spPr/>
      <dgm:t>
        <a:bodyPr/>
        <a:lstStyle/>
        <a:p>
          <a:endParaRPr lang="en-US"/>
        </a:p>
      </dgm:t>
    </dgm:pt>
    <dgm:pt modelId="{4899B8AC-F2A7-435D-A515-1544C21B6AF1}" type="sibTrans" cxnId="{011158CC-252C-433F-BDE4-FC509B8CE8F9}">
      <dgm:prSet/>
      <dgm:spPr/>
      <dgm:t>
        <a:bodyPr/>
        <a:lstStyle/>
        <a:p>
          <a:endParaRPr lang="en-US"/>
        </a:p>
      </dgm:t>
    </dgm:pt>
    <dgm:pt modelId="{4E24C503-208A-4D9A-93BD-3E5C743E5260}">
      <dgm:prSet custT="1"/>
      <dgm:spPr/>
      <dgm:t>
        <a:bodyPr/>
        <a:lstStyle/>
        <a:p>
          <a:pPr rtl="0"/>
          <a:r>
            <a:rPr lang="en-US" sz="2000" dirty="0">
              <a:solidFill>
                <a:schemeClr val="tx1"/>
              </a:solidFill>
            </a:rPr>
            <a:t>Sécurité</a:t>
          </a:r>
        </a:p>
      </dgm:t>
    </dgm:pt>
    <dgm:pt modelId="{4C28CEFE-DC0E-40CF-8584-BE1470C7244F}" type="parTrans" cxnId="{5A754DD3-BB9A-4DBC-B141-66F58DC184B5}">
      <dgm:prSet/>
      <dgm:spPr/>
      <dgm:t>
        <a:bodyPr/>
        <a:lstStyle/>
        <a:p>
          <a:endParaRPr lang="en-US"/>
        </a:p>
      </dgm:t>
    </dgm:pt>
    <dgm:pt modelId="{DF6CDE0F-BACB-4FC1-B9C2-6C7910AA6095}" type="sibTrans" cxnId="{5A754DD3-BB9A-4DBC-B141-66F58DC184B5}">
      <dgm:prSet/>
      <dgm:spPr/>
      <dgm:t>
        <a:bodyPr/>
        <a:lstStyle/>
        <a:p>
          <a:endParaRPr lang="en-US"/>
        </a:p>
      </dgm:t>
    </dgm:pt>
    <dgm:pt modelId="{E821FDEE-5B93-42CB-A3EF-AEE025901673}">
      <dgm:prSet custT="1"/>
      <dgm:spPr/>
      <dgm:t>
        <a:bodyPr/>
        <a:lstStyle/>
        <a:p>
          <a:pPr rtl="0"/>
          <a:r>
            <a:rPr lang="en-US" sz="2000" dirty="0">
              <a:solidFill>
                <a:schemeClr val="tx1"/>
              </a:solidFill>
            </a:rPr>
            <a:t>Santé</a:t>
          </a:r>
        </a:p>
      </dgm:t>
    </dgm:pt>
    <dgm:pt modelId="{61E268F1-C3D9-4E1A-B0FE-B53572B7FC7C}" type="parTrans" cxnId="{C4086AEC-948A-4A50-AE84-21A23A7C1A77}">
      <dgm:prSet/>
      <dgm:spPr/>
      <dgm:t>
        <a:bodyPr/>
        <a:lstStyle/>
        <a:p>
          <a:endParaRPr lang="en-US"/>
        </a:p>
      </dgm:t>
    </dgm:pt>
    <dgm:pt modelId="{4AF4C800-363B-4CF1-894B-CFBDCAC702E9}" type="sibTrans" cxnId="{C4086AEC-948A-4A50-AE84-21A23A7C1A77}">
      <dgm:prSet/>
      <dgm:spPr/>
      <dgm:t>
        <a:bodyPr/>
        <a:lstStyle/>
        <a:p>
          <a:endParaRPr lang="en-US"/>
        </a:p>
      </dgm:t>
    </dgm:pt>
    <dgm:pt modelId="{4439F01E-D061-4CA2-968D-BDD3F42FABA1}">
      <dgm:prSet custT="1"/>
      <dgm:spPr/>
      <dgm:t>
        <a:bodyPr/>
        <a:lstStyle/>
        <a:p>
          <a:pPr rtl="0"/>
          <a:r>
            <a:rPr lang="en-US" sz="2000" dirty="0">
              <a:solidFill>
                <a:schemeClr val="tx1"/>
              </a:solidFill>
            </a:rPr>
            <a:t>Psychosocial</a:t>
          </a:r>
        </a:p>
      </dgm:t>
    </dgm:pt>
    <dgm:pt modelId="{DF44EBB4-F836-4DC5-83F4-9736AFEB63EA}" type="parTrans" cxnId="{6595450E-7A68-4280-9953-3591C59F2111}">
      <dgm:prSet/>
      <dgm:spPr/>
      <dgm:t>
        <a:bodyPr/>
        <a:lstStyle/>
        <a:p>
          <a:endParaRPr lang="en-US"/>
        </a:p>
      </dgm:t>
    </dgm:pt>
    <dgm:pt modelId="{81CB7CBD-2AE0-4BA2-97B9-C05642082668}" type="sibTrans" cxnId="{6595450E-7A68-4280-9953-3591C59F2111}">
      <dgm:prSet/>
      <dgm:spPr/>
      <dgm:t>
        <a:bodyPr/>
        <a:lstStyle/>
        <a:p>
          <a:endParaRPr lang="en-US"/>
        </a:p>
      </dgm:t>
    </dgm:pt>
    <dgm:pt modelId="{93DF1B77-874C-4887-B458-AE46ACA05198}">
      <dgm:prSet custT="1"/>
      <dgm:spPr/>
      <dgm:t>
        <a:bodyPr/>
        <a:lstStyle/>
        <a:p>
          <a:pPr rtl="0"/>
          <a:r>
            <a:rPr lang="en-US" sz="2000" dirty="0">
              <a:solidFill>
                <a:schemeClr val="tx1"/>
              </a:solidFill>
            </a:rPr>
            <a:t>Juridique </a:t>
          </a:r>
        </a:p>
      </dgm:t>
    </dgm:pt>
    <dgm:pt modelId="{8C141304-BA64-4C0E-8B33-BD6848B78C33}" type="parTrans" cxnId="{44C9C24D-CFDA-41A4-AFF3-AF52EA3DCE4D}">
      <dgm:prSet/>
      <dgm:spPr/>
      <dgm:t>
        <a:bodyPr/>
        <a:lstStyle/>
        <a:p>
          <a:endParaRPr lang="en-US"/>
        </a:p>
      </dgm:t>
    </dgm:pt>
    <dgm:pt modelId="{11EB9E96-DFAE-4021-99F6-9C47014DAC4E}" type="sibTrans" cxnId="{44C9C24D-CFDA-41A4-AFF3-AF52EA3DCE4D}">
      <dgm:prSet/>
      <dgm:spPr/>
      <dgm:t>
        <a:bodyPr/>
        <a:lstStyle/>
        <a:p>
          <a:endParaRPr lang="en-US"/>
        </a:p>
      </dgm:t>
    </dgm:pt>
    <dgm:pt modelId="{8573B4EA-644C-4372-9E83-317F1ACF1352}">
      <dgm:prSet custT="1"/>
      <dgm:spPr/>
      <dgm:t>
        <a:bodyPr/>
        <a:lstStyle/>
        <a:p>
          <a:pPr rtl="0"/>
          <a:r>
            <a:rPr lang="en-US" sz="1800" dirty="0">
              <a:solidFill>
                <a:schemeClr val="tx1"/>
              </a:solidFill>
            </a:rPr>
            <a:t>Réagir à la divulgation</a:t>
          </a:r>
        </a:p>
      </dgm:t>
    </dgm:pt>
    <dgm:pt modelId="{F79FD3A7-3EEC-4634-8959-8CBFCDE5571F}" type="parTrans" cxnId="{0426E1FC-929A-44EB-A065-E5D676EBBA61}">
      <dgm:prSet/>
      <dgm:spPr/>
      <dgm:t>
        <a:bodyPr/>
        <a:lstStyle/>
        <a:p>
          <a:endParaRPr lang="en-US"/>
        </a:p>
      </dgm:t>
    </dgm:pt>
    <dgm:pt modelId="{D32DEEDE-DB6F-4F69-931A-8625DAF46EA7}" type="sibTrans" cxnId="{0426E1FC-929A-44EB-A065-E5D676EBBA61}">
      <dgm:prSet/>
      <dgm:spPr/>
      <dgm:t>
        <a:bodyPr/>
        <a:lstStyle/>
        <a:p>
          <a:endParaRPr lang="en-US"/>
        </a:p>
      </dgm:t>
    </dgm:pt>
    <dgm:pt modelId="{F0015345-6C78-443C-82EC-7FB402792B78}" type="pres">
      <dgm:prSet presAssocID="{F38DE644-CB3D-4C38-AE24-C1B378F866CF}" presName="Name0" presStyleCnt="0">
        <dgm:presLayoutVars>
          <dgm:dir/>
          <dgm:animLvl val="lvl"/>
          <dgm:resizeHandles val="exact"/>
        </dgm:presLayoutVars>
      </dgm:prSet>
      <dgm:spPr/>
      <dgm:t>
        <a:bodyPr/>
        <a:lstStyle/>
        <a:p>
          <a:endParaRPr lang="bg-BG"/>
        </a:p>
      </dgm:t>
    </dgm:pt>
    <dgm:pt modelId="{FD661351-6437-4872-BF7F-ED5B4DC780F8}" type="pres">
      <dgm:prSet presAssocID="{76D28968-0BBC-4353-B3FB-153D30647274}" presName="boxAndChildren" presStyleCnt="0"/>
      <dgm:spPr/>
    </dgm:pt>
    <dgm:pt modelId="{ACE5C01F-D459-4046-A4AA-DCE0186AAB97}" type="pres">
      <dgm:prSet presAssocID="{76D28968-0BBC-4353-B3FB-153D30647274}" presName="parentTextBox" presStyleLbl="node1" presStyleIdx="0" presStyleCnt="2"/>
      <dgm:spPr/>
      <dgm:t>
        <a:bodyPr/>
        <a:lstStyle/>
        <a:p>
          <a:endParaRPr lang="bg-BG"/>
        </a:p>
      </dgm:t>
    </dgm:pt>
    <dgm:pt modelId="{5D3205C0-5A60-46D4-A3A4-212E8C30D224}" type="pres">
      <dgm:prSet presAssocID="{76D28968-0BBC-4353-B3FB-153D30647274}" presName="entireBox" presStyleLbl="node1" presStyleIdx="0" presStyleCnt="2"/>
      <dgm:spPr/>
      <dgm:t>
        <a:bodyPr/>
        <a:lstStyle/>
        <a:p>
          <a:endParaRPr lang="bg-BG"/>
        </a:p>
      </dgm:t>
    </dgm:pt>
    <dgm:pt modelId="{1121EF91-08E2-43CC-9CB6-3A832914138E}" type="pres">
      <dgm:prSet presAssocID="{76D28968-0BBC-4353-B3FB-153D30647274}" presName="descendantBox" presStyleCnt="0"/>
      <dgm:spPr/>
    </dgm:pt>
    <dgm:pt modelId="{8D398B19-655E-487B-83A1-83488E2C03FF}" type="pres">
      <dgm:prSet presAssocID="{4E24C503-208A-4D9A-93BD-3E5C743E5260}" presName="childTextBox" presStyleLbl="fgAccFollowNode1" presStyleIdx="0" presStyleCnt="7">
        <dgm:presLayoutVars>
          <dgm:bulletEnabled val="1"/>
        </dgm:presLayoutVars>
      </dgm:prSet>
      <dgm:spPr/>
      <dgm:t>
        <a:bodyPr/>
        <a:lstStyle/>
        <a:p>
          <a:endParaRPr lang="bg-BG"/>
        </a:p>
      </dgm:t>
    </dgm:pt>
    <dgm:pt modelId="{DE1BF84A-BC9C-4E0B-9748-F10D251A918D}" type="pres">
      <dgm:prSet presAssocID="{E821FDEE-5B93-42CB-A3EF-AEE025901673}" presName="childTextBox" presStyleLbl="fgAccFollowNode1" presStyleIdx="1" presStyleCnt="7">
        <dgm:presLayoutVars>
          <dgm:bulletEnabled val="1"/>
        </dgm:presLayoutVars>
      </dgm:prSet>
      <dgm:spPr/>
      <dgm:t>
        <a:bodyPr/>
        <a:lstStyle/>
        <a:p>
          <a:endParaRPr lang="bg-BG"/>
        </a:p>
      </dgm:t>
    </dgm:pt>
    <dgm:pt modelId="{2EA6867D-386B-4ACC-8021-6580BAE3270F}" type="pres">
      <dgm:prSet presAssocID="{4439F01E-D061-4CA2-968D-BDD3F42FABA1}" presName="childTextBox" presStyleLbl="fgAccFollowNode1" presStyleIdx="2" presStyleCnt="7">
        <dgm:presLayoutVars>
          <dgm:bulletEnabled val="1"/>
        </dgm:presLayoutVars>
      </dgm:prSet>
      <dgm:spPr/>
      <dgm:t>
        <a:bodyPr/>
        <a:lstStyle/>
        <a:p>
          <a:endParaRPr lang="bg-BG"/>
        </a:p>
      </dgm:t>
    </dgm:pt>
    <dgm:pt modelId="{36359D99-492E-4F75-90C9-095BA20F8056}" type="pres">
      <dgm:prSet presAssocID="{93DF1B77-874C-4887-B458-AE46ACA05198}" presName="childTextBox" presStyleLbl="fgAccFollowNode1" presStyleIdx="3" presStyleCnt="7">
        <dgm:presLayoutVars>
          <dgm:bulletEnabled val="1"/>
        </dgm:presLayoutVars>
      </dgm:prSet>
      <dgm:spPr/>
      <dgm:t>
        <a:bodyPr/>
        <a:lstStyle/>
        <a:p>
          <a:endParaRPr lang="bg-BG"/>
        </a:p>
      </dgm:t>
    </dgm:pt>
    <dgm:pt modelId="{4B778D0F-F7C2-4792-A797-E88D80B6C651}" type="pres">
      <dgm:prSet presAssocID="{1604F0D5-EBB5-42D0-8122-678E115002BE}" presName="sp" presStyleCnt="0"/>
      <dgm:spPr/>
    </dgm:pt>
    <dgm:pt modelId="{75FAA1ED-A1B2-4665-9024-C1C8377E2161}" type="pres">
      <dgm:prSet presAssocID="{D2670C6D-88ED-4958-9A38-44463317B2A3}" presName="arrowAndChildren" presStyleCnt="0"/>
      <dgm:spPr/>
    </dgm:pt>
    <dgm:pt modelId="{0FD1743C-4FD4-411C-98CD-236769C993F0}" type="pres">
      <dgm:prSet presAssocID="{D2670C6D-88ED-4958-9A38-44463317B2A3}" presName="parentTextArrow" presStyleLbl="node1" presStyleIdx="0" presStyleCnt="2"/>
      <dgm:spPr/>
      <dgm:t>
        <a:bodyPr/>
        <a:lstStyle/>
        <a:p>
          <a:endParaRPr lang="bg-BG"/>
        </a:p>
      </dgm:t>
    </dgm:pt>
    <dgm:pt modelId="{38A46981-7BDB-4F3D-87C7-A1EB2368F93D}" type="pres">
      <dgm:prSet presAssocID="{D2670C6D-88ED-4958-9A38-44463317B2A3}" presName="arrow" presStyleLbl="node1" presStyleIdx="1" presStyleCnt="2"/>
      <dgm:spPr/>
      <dgm:t>
        <a:bodyPr/>
        <a:lstStyle/>
        <a:p>
          <a:endParaRPr lang="bg-BG"/>
        </a:p>
      </dgm:t>
    </dgm:pt>
    <dgm:pt modelId="{613EAE10-8D82-4A2E-8269-08D52D677846}" type="pres">
      <dgm:prSet presAssocID="{D2670C6D-88ED-4958-9A38-44463317B2A3}" presName="descendantArrow" presStyleCnt="0"/>
      <dgm:spPr/>
    </dgm:pt>
    <dgm:pt modelId="{3CFABE2B-F1FD-4149-9350-CCDC292D858D}" type="pres">
      <dgm:prSet presAssocID="{4A61747D-706A-4F34-9A16-7AE479AF1F96}" presName="childTextArrow" presStyleLbl="fgAccFollowNode1" presStyleIdx="4" presStyleCnt="7" custScaleX="34429" custLinFactNeighborX="-20436" custLinFactNeighborY="0">
        <dgm:presLayoutVars>
          <dgm:bulletEnabled val="1"/>
        </dgm:presLayoutVars>
      </dgm:prSet>
      <dgm:spPr/>
      <dgm:t>
        <a:bodyPr/>
        <a:lstStyle/>
        <a:p>
          <a:endParaRPr lang="bg-BG"/>
        </a:p>
      </dgm:t>
    </dgm:pt>
    <dgm:pt modelId="{B24E11AB-D9F7-4F59-BC9D-5BE945CAD272}" type="pres">
      <dgm:prSet presAssocID="{62710104-7BDA-4570-901D-3FB1FE2D280F}" presName="childTextArrow" presStyleLbl="fgAccFollowNode1" presStyleIdx="5" presStyleCnt="7" custScaleX="36862" custLinFactNeighborX="163" custLinFactNeighborY="1">
        <dgm:presLayoutVars>
          <dgm:bulletEnabled val="1"/>
        </dgm:presLayoutVars>
      </dgm:prSet>
      <dgm:spPr/>
      <dgm:t>
        <a:bodyPr/>
        <a:lstStyle/>
        <a:p>
          <a:endParaRPr lang="bg-BG"/>
        </a:p>
      </dgm:t>
    </dgm:pt>
    <dgm:pt modelId="{060D2EFA-30D2-43CE-A14B-47F7CAF885F4}" type="pres">
      <dgm:prSet presAssocID="{8573B4EA-644C-4372-9E83-317F1ACF1352}" presName="childTextArrow" presStyleLbl="fgAccFollowNode1" presStyleIdx="6" presStyleCnt="7" custScaleX="28992" custLinFactNeighborX="-376" custLinFactNeighborY="1">
        <dgm:presLayoutVars>
          <dgm:bulletEnabled val="1"/>
        </dgm:presLayoutVars>
      </dgm:prSet>
      <dgm:spPr/>
      <dgm:t>
        <a:bodyPr/>
        <a:lstStyle/>
        <a:p>
          <a:endParaRPr lang="bg-BG"/>
        </a:p>
      </dgm:t>
    </dgm:pt>
  </dgm:ptLst>
  <dgm:cxnLst>
    <dgm:cxn modelId="{011158CC-252C-433F-BDE4-FC509B8CE8F9}" srcId="{D2670C6D-88ED-4958-9A38-44463317B2A3}" destId="{62710104-7BDA-4570-901D-3FB1FE2D280F}" srcOrd="1" destOrd="0" parTransId="{4AD943B6-2577-4F56-9772-62562AAC70F1}" sibTransId="{4899B8AC-F2A7-435D-A515-1544C21B6AF1}"/>
    <dgm:cxn modelId="{8AE2A842-C506-4737-9E1F-91B8343A69D4}" type="presOf" srcId="{76D28968-0BBC-4353-B3FB-153D30647274}" destId="{ACE5C01F-D459-4046-A4AA-DCE0186AAB97}" srcOrd="0" destOrd="0" presId="urn:microsoft.com/office/officeart/2005/8/layout/process4"/>
    <dgm:cxn modelId="{AEE74387-2324-4BC3-8D51-9D934DC5010E}" type="presOf" srcId="{D2670C6D-88ED-4958-9A38-44463317B2A3}" destId="{0FD1743C-4FD4-411C-98CD-236769C993F0}" srcOrd="0" destOrd="0" presId="urn:microsoft.com/office/officeart/2005/8/layout/process4"/>
    <dgm:cxn modelId="{6595450E-7A68-4280-9953-3591C59F2111}" srcId="{76D28968-0BBC-4353-B3FB-153D30647274}" destId="{4439F01E-D061-4CA2-968D-BDD3F42FABA1}" srcOrd="2" destOrd="0" parTransId="{DF44EBB4-F836-4DC5-83F4-9736AFEB63EA}" sibTransId="{81CB7CBD-2AE0-4BA2-97B9-C05642082668}"/>
    <dgm:cxn modelId="{0426E1FC-929A-44EB-A065-E5D676EBBA61}" srcId="{D2670C6D-88ED-4958-9A38-44463317B2A3}" destId="{8573B4EA-644C-4372-9E83-317F1ACF1352}" srcOrd="2" destOrd="0" parTransId="{F79FD3A7-3EEC-4634-8959-8CBFCDE5571F}" sibTransId="{D32DEEDE-DB6F-4F69-931A-8625DAF46EA7}"/>
    <dgm:cxn modelId="{B23A2198-AEF5-4781-8BE5-DA9001A77994}" type="presOf" srcId="{4A61747D-706A-4F34-9A16-7AE479AF1F96}" destId="{3CFABE2B-F1FD-4149-9350-CCDC292D858D}" srcOrd="0" destOrd="0" presId="urn:microsoft.com/office/officeart/2005/8/layout/process4"/>
    <dgm:cxn modelId="{7B228386-C912-47DC-86D3-C99671E9F4E0}" srcId="{F38DE644-CB3D-4C38-AE24-C1B378F866CF}" destId="{76D28968-0BBC-4353-B3FB-153D30647274}" srcOrd="1" destOrd="0" parTransId="{05340D6E-72DD-4DE7-8E13-E1F07610F084}" sibTransId="{40A7F263-CD23-46AC-8498-B2D73736C82D}"/>
    <dgm:cxn modelId="{FA436EF5-20AC-4A52-AC87-AB7F4B4034A9}" type="presOf" srcId="{F38DE644-CB3D-4C38-AE24-C1B378F866CF}" destId="{F0015345-6C78-443C-82EC-7FB402792B78}" srcOrd="0" destOrd="0" presId="urn:microsoft.com/office/officeart/2005/8/layout/process4"/>
    <dgm:cxn modelId="{5A754DD3-BB9A-4DBC-B141-66F58DC184B5}" srcId="{76D28968-0BBC-4353-B3FB-153D30647274}" destId="{4E24C503-208A-4D9A-93BD-3E5C743E5260}" srcOrd="0" destOrd="0" parTransId="{4C28CEFE-DC0E-40CF-8584-BE1470C7244F}" sibTransId="{DF6CDE0F-BACB-4FC1-B9C2-6C7910AA6095}"/>
    <dgm:cxn modelId="{34E20BC9-2F73-4060-904C-DEA2286B6AC5}" type="presOf" srcId="{8573B4EA-644C-4372-9E83-317F1ACF1352}" destId="{060D2EFA-30D2-43CE-A14B-47F7CAF885F4}" srcOrd="0" destOrd="0" presId="urn:microsoft.com/office/officeart/2005/8/layout/process4"/>
    <dgm:cxn modelId="{06FF20C3-4FFE-4421-9123-625F8FAFDB55}" type="presOf" srcId="{62710104-7BDA-4570-901D-3FB1FE2D280F}" destId="{B24E11AB-D9F7-4F59-BC9D-5BE945CAD272}" srcOrd="0" destOrd="0" presId="urn:microsoft.com/office/officeart/2005/8/layout/process4"/>
    <dgm:cxn modelId="{8CD49685-3CEF-49F4-9D2F-43D9B3A1DBC0}" type="presOf" srcId="{D2670C6D-88ED-4958-9A38-44463317B2A3}" destId="{38A46981-7BDB-4F3D-87C7-A1EB2368F93D}" srcOrd="1" destOrd="0" presId="urn:microsoft.com/office/officeart/2005/8/layout/process4"/>
    <dgm:cxn modelId="{CEC3524D-9A12-43F3-880A-D8F888BA135A}" type="presOf" srcId="{76D28968-0BBC-4353-B3FB-153D30647274}" destId="{5D3205C0-5A60-46D4-A3A4-212E8C30D224}" srcOrd="1" destOrd="0" presId="urn:microsoft.com/office/officeart/2005/8/layout/process4"/>
    <dgm:cxn modelId="{44C9C24D-CFDA-41A4-AFF3-AF52EA3DCE4D}" srcId="{76D28968-0BBC-4353-B3FB-153D30647274}" destId="{93DF1B77-874C-4887-B458-AE46ACA05198}" srcOrd="3" destOrd="0" parTransId="{8C141304-BA64-4C0E-8B33-BD6848B78C33}" sibTransId="{11EB9E96-DFAE-4021-99F6-9C47014DAC4E}"/>
    <dgm:cxn modelId="{7C064CA7-0F4C-4962-825F-B530478D8DE5}" type="presOf" srcId="{4439F01E-D061-4CA2-968D-BDD3F42FABA1}" destId="{2EA6867D-386B-4ACC-8021-6580BAE3270F}" srcOrd="0" destOrd="0" presId="urn:microsoft.com/office/officeart/2005/8/layout/process4"/>
    <dgm:cxn modelId="{C4086AEC-948A-4A50-AE84-21A23A7C1A77}" srcId="{76D28968-0BBC-4353-B3FB-153D30647274}" destId="{E821FDEE-5B93-42CB-A3EF-AEE025901673}" srcOrd="1" destOrd="0" parTransId="{61E268F1-C3D9-4E1A-B0FE-B53572B7FC7C}" sibTransId="{4AF4C800-363B-4CF1-894B-CFBDCAC702E9}"/>
    <dgm:cxn modelId="{246440B5-4752-4ACE-9964-BFF4FEF138E2}" srcId="{F38DE644-CB3D-4C38-AE24-C1B378F866CF}" destId="{D2670C6D-88ED-4958-9A38-44463317B2A3}" srcOrd="0" destOrd="0" parTransId="{CBA5E2CA-68AF-45E7-AC4E-C158FFA7D611}" sibTransId="{1604F0D5-EBB5-42D0-8122-678E115002BE}"/>
    <dgm:cxn modelId="{2215784E-7163-41C2-BD50-D231673EBD72}" type="presOf" srcId="{E821FDEE-5B93-42CB-A3EF-AEE025901673}" destId="{DE1BF84A-BC9C-4E0B-9748-F10D251A918D}" srcOrd="0" destOrd="0" presId="urn:microsoft.com/office/officeart/2005/8/layout/process4"/>
    <dgm:cxn modelId="{ACB12404-89D7-45E0-9B56-5ABC0AEF75D9}" type="presOf" srcId="{4E24C503-208A-4D9A-93BD-3E5C743E5260}" destId="{8D398B19-655E-487B-83A1-83488E2C03FF}" srcOrd="0" destOrd="0" presId="urn:microsoft.com/office/officeart/2005/8/layout/process4"/>
    <dgm:cxn modelId="{683EE78C-4593-4D1D-A441-9A703858687A}" type="presOf" srcId="{93DF1B77-874C-4887-B458-AE46ACA05198}" destId="{36359D99-492E-4F75-90C9-095BA20F8056}" srcOrd="0" destOrd="0" presId="urn:microsoft.com/office/officeart/2005/8/layout/process4"/>
    <dgm:cxn modelId="{9BC81C6C-DCE9-4DC4-AC18-4C746B4215D4}" srcId="{D2670C6D-88ED-4958-9A38-44463317B2A3}" destId="{4A61747D-706A-4F34-9A16-7AE479AF1F96}" srcOrd="0" destOrd="0" parTransId="{87F3C946-934D-4E3A-82C5-AE0D2A1040E2}" sibTransId="{116C3E91-7590-455C-9BBD-928EF6DB0F16}"/>
    <dgm:cxn modelId="{AEDBE4A2-F78D-4702-B4E0-5C2E376F5498}" type="presParOf" srcId="{F0015345-6C78-443C-82EC-7FB402792B78}" destId="{FD661351-6437-4872-BF7F-ED5B4DC780F8}" srcOrd="0" destOrd="0" presId="urn:microsoft.com/office/officeart/2005/8/layout/process4"/>
    <dgm:cxn modelId="{900F37C7-1A07-4B77-A5E5-3B0683A1BE59}" type="presParOf" srcId="{FD661351-6437-4872-BF7F-ED5B4DC780F8}" destId="{ACE5C01F-D459-4046-A4AA-DCE0186AAB97}" srcOrd="0" destOrd="0" presId="urn:microsoft.com/office/officeart/2005/8/layout/process4"/>
    <dgm:cxn modelId="{E9846BEB-5F38-48C4-A24C-FEE11472C092}" type="presParOf" srcId="{FD661351-6437-4872-BF7F-ED5B4DC780F8}" destId="{5D3205C0-5A60-46D4-A3A4-212E8C30D224}" srcOrd="1" destOrd="0" presId="urn:microsoft.com/office/officeart/2005/8/layout/process4"/>
    <dgm:cxn modelId="{2541D939-088B-474A-B7B2-E35C30B4019B}" type="presParOf" srcId="{FD661351-6437-4872-BF7F-ED5B4DC780F8}" destId="{1121EF91-08E2-43CC-9CB6-3A832914138E}" srcOrd="2" destOrd="0" presId="urn:microsoft.com/office/officeart/2005/8/layout/process4"/>
    <dgm:cxn modelId="{9F6BDE04-5F32-4B3D-8C15-16A6DA428DC0}" type="presParOf" srcId="{1121EF91-08E2-43CC-9CB6-3A832914138E}" destId="{8D398B19-655E-487B-83A1-83488E2C03FF}" srcOrd="0" destOrd="0" presId="urn:microsoft.com/office/officeart/2005/8/layout/process4"/>
    <dgm:cxn modelId="{EA7F54B0-D40C-417D-9D7B-64C08FC7F581}" type="presParOf" srcId="{1121EF91-08E2-43CC-9CB6-3A832914138E}" destId="{DE1BF84A-BC9C-4E0B-9748-F10D251A918D}" srcOrd="1" destOrd="0" presId="urn:microsoft.com/office/officeart/2005/8/layout/process4"/>
    <dgm:cxn modelId="{584607CC-FFFF-4524-836D-84030E460B39}" type="presParOf" srcId="{1121EF91-08E2-43CC-9CB6-3A832914138E}" destId="{2EA6867D-386B-4ACC-8021-6580BAE3270F}" srcOrd="2" destOrd="0" presId="urn:microsoft.com/office/officeart/2005/8/layout/process4"/>
    <dgm:cxn modelId="{196A0BDE-9E27-45FB-8F6B-2A625F6352E5}" type="presParOf" srcId="{1121EF91-08E2-43CC-9CB6-3A832914138E}" destId="{36359D99-492E-4F75-90C9-095BA20F8056}" srcOrd="3" destOrd="0" presId="urn:microsoft.com/office/officeart/2005/8/layout/process4"/>
    <dgm:cxn modelId="{C2F7E19E-C99D-4C1C-9915-223A392CA627}" type="presParOf" srcId="{F0015345-6C78-443C-82EC-7FB402792B78}" destId="{4B778D0F-F7C2-4792-A797-E88D80B6C651}" srcOrd="1" destOrd="0" presId="urn:microsoft.com/office/officeart/2005/8/layout/process4"/>
    <dgm:cxn modelId="{6B05963C-E57D-441C-BB68-08BBD3C104BA}" type="presParOf" srcId="{F0015345-6C78-443C-82EC-7FB402792B78}" destId="{75FAA1ED-A1B2-4665-9024-C1C8377E2161}" srcOrd="2" destOrd="0" presId="urn:microsoft.com/office/officeart/2005/8/layout/process4"/>
    <dgm:cxn modelId="{29B3AA83-FA40-43CC-BC85-B03AD4E18B48}" type="presParOf" srcId="{75FAA1ED-A1B2-4665-9024-C1C8377E2161}" destId="{0FD1743C-4FD4-411C-98CD-236769C993F0}" srcOrd="0" destOrd="0" presId="urn:microsoft.com/office/officeart/2005/8/layout/process4"/>
    <dgm:cxn modelId="{EBA572FF-7C0B-458C-9924-7736C99A5893}" type="presParOf" srcId="{75FAA1ED-A1B2-4665-9024-C1C8377E2161}" destId="{38A46981-7BDB-4F3D-87C7-A1EB2368F93D}" srcOrd="1" destOrd="0" presId="urn:microsoft.com/office/officeart/2005/8/layout/process4"/>
    <dgm:cxn modelId="{0D4CE79A-6A33-4EF0-BAAE-265C79CD7449}" type="presParOf" srcId="{75FAA1ED-A1B2-4665-9024-C1C8377E2161}" destId="{613EAE10-8D82-4A2E-8269-08D52D677846}" srcOrd="2" destOrd="0" presId="urn:microsoft.com/office/officeart/2005/8/layout/process4"/>
    <dgm:cxn modelId="{032453F7-F13C-41E7-BDAC-22116BBB28F1}" type="presParOf" srcId="{613EAE10-8D82-4A2E-8269-08D52D677846}" destId="{3CFABE2B-F1FD-4149-9350-CCDC292D858D}" srcOrd="0" destOrd="0" presId="urn:microsoft.com/office/officeart/2005/8/layout/process4"/>
    <dgm:cxn modelId="{8A120357-DB33-4934-BD7E-DC39EA0D94E0}" type="presParOf" srcId="{613EAE10-8D82-4A2E-8269-08D52D677846}" destId="{B24E11AB-D9F7-4F59-BC9D-5BE945CAD272}" srcOrd="1" destOrd="0" presId="urn:microsoft.com/office/officeart/2005/8/layout/process4"/>
    <dgm:cxn modelId="{2329114A-D90E-4E1C-B86B-E89BAD997EDF}" type="presParOf" srcId="{613EAE10-8D82-4A2E-8269-08D52D677846}" destId="{060D2EFA-30D2-43CE-A14B-47F7CAF885F4}" srcOrd="2"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07434E-5376-4034-9015-4ACAFDF7706F}" type="doc">
      <dgm:prSet loTypeId="urn:microsoft.com/office/officeart/2005/8/layout/venn1" loCatId="relationship" qsTypeId="urn:microsoft.com/office/officeart/2005/8/quickstyle/simple4" qsCatId="simple" csTypeId="urn:microsoft.com/office/officeart/2005/8/colors/colorful5" csCatId="colorful"/>
      <dgm:spPr/>
      <dgm:t>
        <a:bodyPr/>
        <a:lstStyle/>
        <a:p>
          <a:endParaRPr lang="en-US"/>
        </a:p>
      </dgm:t>
    </dgm:pt>
    <dgm:pt modelId="{C42E9F47-A476-48BB-BC22-51CE65B6B88C}">
      <dgm:prSet/>
      <dgm:spPr/>
      <dgm:t>
        <a:bodyPr/>
        <a:lstStyle/>
        <a:p>
          <a:pPr rtl="0"/>
          <a:r>
            <a:t>Sécurité </a:t>
          </a:r>
        </a:p>
      </dgm:t>
    </dgm:pt>
    <dgm:pt modelId="{8212125D-CB6F-40B4-BE10-36248C3CDAC6}" type="parTrans" cxnId="{5617EE19-D3F6-4E5E-A06F-CD6420E2A5D5}">
      <dgm:prSet/>
      <dgm:spPr/>
      <dgm:t>
        <a:bodyPr/>
        <a:lstStyle/>
        <a:p>
          <a:endParaRPr lang="en-US"/>
        </a:p>
      </dgm:t>
    </dgm:pt>
    <dgm:pt modelId="{0B842AF6-60E3-4CAD-97CF-13EFB11B0033}" type="sibTrans" cxnId="{5617EE19-D3F6-4E5E-A06F-CD6420E2A5D5}">
      <dgm:prSet/>
      <dgm:spPr/>
      <dgm:t>
        <a:bodyPr/>
        <a:lstStyle/>
        <a:p>
          <a:endParaRPr lang="en-US"/>
        </a:p>
      </dgm:t>
    </dgm:pt>
    <dgm:pt modelId="{0D626EC1-DC42-4E0E-BB7E-89E68F8E311B}">
      <dgm:prSet/>
      <dgm:spPr/>
      <dgm:t>
        <a:bodyPr/>
        <a:lstStyle/>
        <a:p>
          <a:pPr rtl="0"/>
          <a:r>
            <a:t>Médical </a:t>
          </a:r>
        </a:p>
      </dgm:t>
    </dgm:pt>
    <dgm:pt modelId="{B68EAE87-B893-49D2-9CE9-2A74936F90A5}" type="parTrans" cxnId="{35A954D6-FE3E-443B-9375-EB6CD042CC92}">
      <dgm:prSet/>
      <dgm:spPr/>
      <dgm:t>
        <a:bodyPr/>
        <a:lstStyle/>
        <a:p>
          <a:endParaRPr lang="en-US"/>
        </a:p>
      </dgm:t>
    </dgm:pt>
    <dgm:pt modelId="{8693C21D-057A-4B36-B292-649FBD61FFE0}" type="sibTrans" cxnId="{35A954D6-FE3E-443B-9375-EB6CD042CC92}">
      <dgm:prSet/>
      <dgm:spPr/>
      <dgm:t>
        <a:bodyPr/>
        <a:lstStyle/>
        <a:p>
          <a:endParaRPr lang="en-US"/>
        </a:p>
      </dgm:t>
    </dgm:pt>
    <dgm:pt modelId="{CC889085-0711-4024-9494-0DA5AD16F6D8}">
      <dgm:prSet/>
      <dgm:spPr/>
      <dgm:t>
        <a:bodyPr/>
        <a:lstStyle/>
        <a:p>
          <a:pPr rtl="0"/>
          <a:r>
            <a:t>Psychosocial</a:t>
          </a:r>
        </a:p>
      </dgm:t>
    </dgm:pt>
    <dgm:pt modelId="{43CE453D-EF59-4767-AEEC-2DF894476267}" type="parTrans" cxnId="{31C5D0BF-F6CC-4CD8-9665-7B9E3B4D5517}">
      <dgm:prSet/>
      <dgm:spPr/>
      <dgm:t>
        <a:bodyPr/>
        <a:lstStyle/>
        <a:p>
          <a:endParaRPr lang="en-US"/>
        </a:p>
      </dgm:t>
    </dgm:pt>
    <dgm:pt modelId="{62CB56A0-BD93-4DDF-A406-45BE7FC5AD75}" type="sibTrans" cxnId="{31C5D0BF-F6CC-4CD8-9665-7B9E3B4D5517}">
      <dgm:prSet/>
      <dgm:spPr/>
      <dgm:t>
        <a:bodyPr/>
        <a:lstStyle/>
        <a:p>
          <a:endParaRPr lang="en-US"/>
        </a:p>
      </dgm:t>
    </dgm:pt>
    <dgm:pt modelId="{EABCB23A-23FC-45BA-9FDA-6716C0AE36D8}">
      <dgm:prSet/>
      <dgm:spPr/>
      <dgm:t>
        <a:bodyPr/>
        <a:lstStyle/>
        <a:p>
          <a:pPr rtl="0"/>
          <a:r>
            <a:t>Juridique </a:t>
          </a:r>
        </a:p>
      </dgm:t>
    </dgm:pt>
    <dgm:pt modelId="{91F3B8AA-9C27-49A8-96AC-6EE573EE803B}" type="parTrans" cxnId="{EB7FD4CE-91D3-44D0-9B0A-480A3623E8A0}">
      <dgm:prSet/>
      <dgm:spPr/>
      <dgm:t>
        <a:bodyPr/>
        <a:lstStyle/>
        <a:p>
          <a:endParaRPr lang="en-US"/>
        </a:p>
      </dgm:t>
    </dgm:pt>
    <dgm:pt modelId="{9D6FB850-22C7-4D0C-BDBA-E4F925EA035E}" type="sibTrans" cxnId="{EB7FD4CE-91D3-44D0-9B0A-480A3623E8A0}">
      <dgm:prSet/>
      <dgm:spPr/>
      <dgm:t>
        <a:bodyPr/>
        <a:lstStyle/>
        <a:p>
          <a:endParaRPr lang="en-US"/>
        </a:p>
      </dgm:t>
    </dgm:pt>
    <dgm:pt modelId="{716FA104-480D-4341-8944-CAC20EB20EBD}" type="pres">
      <dgm:prSet presAssocID="{3707434E-5376-4034-9015-4ACAFDF7706F}" presName="compositeShape" presStyleCnt="0">
        <dgm:presLayoutVars>
          <dgm:chMax val="7"/>
          <dgm:dir/>
          <dgm:resizeHandles val="exact"/>
        </dgm:presLayoutVars>
      </dgm:prSet>
      <dgm:spPr/>
      <dgm:t>
        <a:bodyPr/>
        <a:lstStyle/>
        <a:p>
          <a:endParaRPr lang="bg-BG"/>
        </a:p>
      </dgm:t>
    </dgm:pt>
    <dgm:pt modelId="{1E6D8BB1-2C26-48D9-B12F-4B2852DD926D}" type="pres">
      <dgm:prSet presAssocID="{C42E9F47-A476-48BB-BC22-51CE65B6B88C}" presName="circ1" presStyleLbl="vennNode1" presStyleIdx="0" presStyleCnt="4"/>
      <dgm:spPr/>
      <dgm:t>
        <a:bodyPr/>
        <a:lstStyle/>
        <a:p>
          <a:endParaRPr lang="bg-BG"/>
        </a:p>
      </dgm:t>
    </dgm:pt>
    <dgm:pt modelId="{047D17A6-DD21-401A-B279-E79DB830CEC2}" type="pres">
      <dgm:prSet presAssocID="{C42E9F47-A476-48BB-BC22-51CE65B6B88C}" presName="circ1Tx" presStyleLbl="revTx" presStyleIdx="0" presStyleCnt="0">
        <dgm:presLayoutVars>
          <dgm:chMax val="0"/>
          <dgm:chPref val="0"/>
          <dgm:bulletEnabled val="1"/>
        </dgm:presLayoutVars>
      </dgm:prSet>
      <dgm:spPr/>
      <dgm:t>
        <a:bodyPr/>
        <a:lstStyle/>
        <a:p>
          <a:endParaRPr lang="bg-BG"/>
        </a:p>
      </dgm:t>
    </dgm:pt>
    <dgm:pt modelId="{B1D5DA33-6E94-47CB-BF6B-E7871AE12197}" type="pres">
      <dgm:prSet presAssocID="{0D626EC1-DC42-4E0E-BB7E-89E68F8E311B}" presName="circ2" presStyleLbl="vennNode1" presStyleIdx="1" presStyleCnt="4"/>
      <dgm:spPr/>
      <dgm:t>
        <a:bodyPr/>
        <a:lstStyle/>
        <a:p>
          <a:endParaRPr lang="bg-BG"/>
        </a:p>
      </dgm:t>
    </dgm:pt>
    <dgm:pt modelId="{825A628A-E522-464C-8013-C7A5BA1C1D14}" type="pres">
      <dgm:prSet presAssocID="{0D626EC1-DC42-4E0E-BB7E-89E68F8E311B}" presName="circ2Tx" presStyleLbl="revTx" presStyleIdx="0" presStyleCnt="0">
        <dgm:presLayoutVars>
          <dgm:chMax val="0"/>
          <dgm:chPref val="0"/>
          <dgm:bulletEnabled val="1"/>
        </dgm:presLayoutVars>
      </dgm:prSet>
      <dgm:spPr/>
      <dgm:t>
        <a:bodyPr/>
        <a:lstStyle/>
        <a:p>
          <a:endParaRPr lang="bg-BG"/>
        </a:p>
      </dgm:t>
    </dgm:pt>
    <dgm:pt modelId="{EE031396-9B4C-42BA-B1C5-144A6F365176}" type="pres">
      <dgm:prSet presAssocID="{CC889085-0711-4024-9494-0DA5AD16F6D8}" presName="circ3" presStyleLbl="vennNode1" presStyleIdx="2" presStyleCnt="4"/>
      <dgm:spPr/>
      <dgm:t>
        <a:bodyPr/>
        <a:lstStyle/>
        <a:p>
          <a:endParaRPr lang="bg-BG"/>
        </a:p>
      </dgm:t>
    </dgm:pt>
    <dgm:pt modelId="{D82A8485-49C1-4B9E-B8D1-99962CDDFA13}" type="pres">
      <dgm:prSet presAssocID="{CC889085-0711-4024-9494-0DA5AD16F6D8}" presName="circ3Tx" presStyleLbl="revTx" presStyleIdx="0" presStyleCnt="0">
        <dgm:presLayoutVars>
          <dgm:chMax val="0"/>
          <dgm:chPref val="0"/>
          <dgm:bulletEnabled val="1"/>
        </dgm:presLayoutVars>
      </dgm:prSet>
      <dgm:spPr/>
      <dgm:t>
        <a:bodyPr/>
        <a:lstStyle/>
        <a:p>
          <a:endParaRPr lang="bg-BG"/>
        </a:p>
      </dgm:t>
    </dgm:pt>
    <dgm:pt modelId="{B6D22CD1-A98C-42DA-9A71-883ABF03CF4D}" type="pres">
      <dgm:prSet presAssocID="{EABCB23A-23FC-45BA-9FDA-6716C0AE36D8}" presName="circ4" presStyleLbl="vennNode1" presStyleIdx="3" presStyleCnt="4"/>
      <dgm:spPr/>
      <dgm:t>
        <a:bodyPr/>
        <a:lstStyle/>
        <a:p>
          <a:endParaRPr lang="bg-BG"/>
        </a:p>
      </dgm:t>
    </dgm:pt>
    <dgm:pt modelId="{D90B0137-2B3D-4E93-8E99-E6C2BAD396FA}" type="pres">
      <dgm:prSet presAssocID="{EABCB23A-23FC-45BA-9FDA-6716C0AE36D8}" presName="circ4Tx" presStyleLbl="revTx" presStyleIdx="0" presStyleCnt="0">
        <dgm:presLayoutVars>
          <dgm:chMax val="0"/>
          <dgm:chPref val="0"/>
          <dgm:bulletEnabled val="1"/>
        </dgm:presLayoutVars>
      </dgm:prSet>
      <dgm:spPr/>
      <dgm:t>
        <a:bodyPr/>
        <a:lstStyle/>
        <a:p>
          <a:endParaRPr lang="bg-BG"/>
        </a:p>
      </dgm:t>
    </dgm:pt>
  </dgm:ptLst>
  <dgm:cxnLst>
    <dgm:cxn modelId="{EB7FD4CE-91D3-44D0-9B0A-480A3623E8A0}" srcId="{3707434E-5376-4034-9015-4ACAFDF7706F}" destId="{EABCB23A-23FC-45BA-9FDA-6716C0AE36D8}" srcOrd="3" destOrd="0" parTransId="{91F3B8AA-9C27-49A8-96AC-6EE573EE803B}" sibTransId="{9D6FB850-22C7-4D0C-BDBA-E4F925EA035E}"/>
    <dgm:cxn modelId="{35A954D6-FE3E-443B-9375-EB6CD042CC92}" srcId="{3707434E-5376-4034-9015-4ACAFDF7706F}" destId="{0D626EC1-DC42-4E0E-BB7E-89E68F8E311B}" srcOrd="1" destOrd="0" parTransId="{B68EAE87-B893-49D2-9CE9-2A74936F90A5}" sibTransId="{8693C21D-057A-4B36-B292-649FBD61FFE0}"/>
    <dgm:cxn modelId="{07EC7BB1-5424-43C6-A405-7EAE14950306}" type="presOf" srcId="{0D626EC1-DC42-4E0E-BB7E-89E68F8E311B}" destId="{B1D5DA33-6E94-47CB-BF6B-E7871AE12197}" srcOrd="0" destOrd="0" presId="urn:microsoft.com/office/officeart/2005/8/layout/venn1"/>
    <dgm:cxn modelId="{07439A95-0263-4793-A5A0-3ECCAF0213AE}" type="presOf" srcId="{3707434E-5376-4034-9015-4ACAFDF7706F}" destId="{716FA104-480D-4341-8944-CAC20EB20EBD}" srcOrd="0" destOrd="0" presId="urn:microsoft.com/office/officeart/2005/8/layout/venn1"/>
    <dgm:cxn modelId="{B28ADEC7-4EDA-447A-B43B-34057F241D05}" type="presOf" srcId="{C42E9F47-A476-48BB-BC22-51CE65B6B88C}" destId="{1E6D8BB1-2C26-48D9-B12F-4B2852DD926D}" srcOrd="0" destOrd="0" presId="urn:microsoft.com/office/officeart/2005/8/layout/venn1"/>
    <dgm:cxn modelId="{31C5D0BF-F6CC-4CD8-9665-7B9E3B4D5517}" srcId="{3707434E-5376-4034-9015-4ACAFDF7706F}" destId="{CC889085-0711-4024-9494-0DA5AD16F6D8}" srcOrd="2" destOrd="0" parTransId="{43CE453D-EF59-4767-AEEC-2DF894476267}" sibTransId="{62CB56A0-BD93-4DDF-A406-45BE7FC5AD75}"/>
    <dgm:cxn modelId="{3AE015AF-7993-41E4-85C9-14B3E66DF19B}" type="presOf" srcId="{C42E9F47-A476-48BB-BC22-51CE65B6B88C}" destId="{047D17A6-DD21-401A-B279-E79DB830CEC2}" srcOrd="1" destOrd="0" presId="urn:microsoft.com/office/officeart/2005/8/layout/venn1"/>
    <dgm:cxn modelId="{B2ECC74D-ABF9-4C24-96C0-CA1F6D7036B3}" type="presOf" srcId="{CC889085-0711-4024-9494-0DA5AD16F6D8}" destId="{D82A8485-49C1-4B9E-B8D1-99962CDDFA13}" srcOrd="1" destOrd="0" presId="urn:microsoft.com/office/officeart/2005/8/layout/venn1"/>
    <dgm:cxn modelId="{4C11F92B-B8F6-4508-8F0A-E5BDB3E97435}" type="presOf" srcId="{CC889085-0711-4024-9494-0DA5AD16F6D8}" destId="{EE031396-9B4C-42BA-B1C5-144A6F365176}" srcOrd="0" destOrd="0" presId="urn:microsoft.com/office/officeart/2005/8/layout/venn1"/>
    <dgm:cxn modelId="{8AEAE86C-1307-4DB6-906F-6682F912AE7E}" type="presOf" srcId="{EABCB23A-23FC-45BA-9FDA-6716C0AE36D8}" destId="{B6D22CD1-A98C-42DA-9A71-883ABF03CF4D}" srcOrd="0" destOrd="0" presId="urn:microsoft.com/office/officeart/2005/8/layout/venn1"/>
    <dgm:cxn modelId="{948CD83E-E69A-4834-BF06-D19F59F20FBD}" type="presOf" srcId="{EABCB23A-23FC-45BA-9FDA-6716C0AE36D8}" destId="{D90B0137-2B3D-4E93-8E99-E6C2BAD396FA}" srcOrd="1" destOrd="0" presId="urn:microsoft.com/office/officeart/2005/8/layout/venn1"/>
    <dgm:cxn modelId="{9D5393D1-F7CD-4E9D-A17E-BAF9E9465B0A}" type="presOf" srcId="{0D626EC1-DC42-4E0E-BB7E-89E68F8E311B}" destId="{825A628A-E522-464C-8013-C7A5BA1C1D14}" srcOrd="1" destOrd="0" presId="urn:microsoft.com/office/officeart/2005/8/layout/venn1"/>
    <dgm:cxn modelId="{5617EE19-D3F6-4E5E-A06F-CD6420E2A5D5}" srcId="{3707434E-5376-4034-9015-4ACAFDF7706F}" destId="{C42E9F47-A476-48BB-BC22-51CE65B6B88C}" srcOrd="0" destOrd="0" parTransId="{8212125D-CB6F-40B4-BE10-36248C3CDAC6}" sibTransId="{0B842AF6-60E3-4CAD-97CF-13EFB11B0033}"/>
    <dgm:cxn modelId="{057A03B1-3534-4CBE-85E2-11B6EFA385B8}" type="presParOf" srcId="{716FA104-480D-4341-8944-CAC20EB20EBD}" destId="{1E6D8BB1-2C26-48D9-B12F-4B2852DD926D}" srcOrd="0" destOrd="0" presId="urn:microsoft.com/office/officeart/2005/8/layout/venn1"/>
    <dgm:cxn modelId="{26B635E1-7A98-4E66-991C-31EF83266BF4}" type="presParOf" srcId="{716FA104-480D-4341-8944-CAC20EB20EBD}" destId="{047D17A6-DD21-401A-B279-E79DB830CEC2}" srcOrd="1" destOrd="0" presId="urn:microsoft.com/office/officeart/2005/8/layout/venn1"/>
    <dgm:cxn modelId="{90FEEAEC-A7D6-4D37-A448-F47144D39068}" type="presParOf" srcId="{716FA104-480D-4341-8944-CAC20EB20EBD}" destId="{B1D5DA33-6E94-47CB-BF6B-E7871AE12197}" srcOrd="2" destOrd="0" presId="urn:microsoft.com/office/officeart/2005/8/layout/venn1"/>
    <dgm:cxn modelId="{90B74A4C-C4D0-4BCD-B170-C2BDFA19595F}" type="presParOf" srcId="{716FA104-480D-4341-8944-CAC20EB20EBD}" destId="{825A628A-E522-464C-8013-C7A5BA1C1D14}" srcOrd="3" destOrd="0" presId="urn:microsoft.com/office/officeart/2005/8/layout/venn1"/>
    <dgm:cxn modelId="{1583BF16-53FB-41B5-953C-44CA5AD65BF1}" type="presParOf" srcId="{716FA104-480D-4341-8944-CAC20EB20EBD}" destId="{EE031396-9B4C-42BA-B1C5-144A6F365176}" srcOrd="4" destOrd="0" presId="urn:microsoft.com/office/officeart/2005/8/layout/venn1"/>
    <dgm:cxn modelId="{96052E43-99DE-4C0B-AF63-8D075EFB4889}" type="presParOf" srcId="{716FA104-480D-4341-8944-CAC20EB20EBD}" destId="{D82A8485-49C1-4B9E-B8D1-99962CDDFA13}" srcOrd="5" destOrd="0" presId="urn:microsoft.com/office/officeart/2005/8/layout/venn1"/>
    <dgm:cxn modelId="{D78A27C7-85A0-46DF-A095-F6C014285FF2}" type="presParOf" srcId="{716FA104-480D-4341-8944-CAC20EB20EBD}" destId="{B6D22CD1-A98C-42DA-9A71-883ABF03CF4D}" srcOrd="6" destOrd="0" presId="urn:microsoft.com/office/officeart/2005/8/layout/venn1"/>
    <dgm:cxn modelId="{DEDA35F9-AAA0-4E38-B579-218C6DC40C1D}" type="presParOf" srcId="{716FA104-480D-4341-8944-CAC20EB20EBD}" destId="{D90B0137-2B3D-4E93-8E99-E6C2BAD396FA}"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dirty="0" err="1"/>
            <a:t>Présentation</a:t>
          </a:r>
          <a:r>
            <a:rPr sz="1700" kern="1200" dirty="0"/>
            <a:t>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4"/>
            <a:satOff val="6209"/>
            <a:lumOff val="-4314"/>
            <a:alphaOff val="0"/>
          </a:schemeClr>
        </a:solidFill>
        <a:ln w="15875" cap="flat" cmpd="sng" algn="ctr">
          <a:solidFill>
            <a:schemeClr val="accent5">
              <a:hueOff val="-619304"/>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9"/>
            <a:satOff val="15522"/>
            <a:lumOff val="-10784"/>
            <a:alphaOff val="0"/>
          </a:schemeClr>
        </a:solidFill>
        <a:ln w="15875" cap="flat" cmpd="sng" algn="ctr">
          <a:solidFill>
            <a:schemeClr val="accent5">
              <a:hueOff val="-1548259"/>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1"/>
            <a:satOff val="18626"/>
            <a:lumOff val="-12941"/>
            <a:alphaOff val="0"/>
          </a:schemeClr>
        </a:solidFill>
        <a:ln w="15875" cap="flat" cmpd="sng" algn="ctr">
          <a:solidFill>
            <a:schemeClr val="accent5">
              <a:hueOff val="-1857911"/>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dirty="0" err="1"/>
            <a:t>Mise</a:t>
          </a:r>
          <a:r>
            <a:rPr sz="1700" kern="1200" dirty="0"/>
            <a:t> </a:t>
          </a:r>
          <a:r>
            <a:rPr sz="1700" kern="1200" dirty="0" err="1"/>
            <a:t>en</a:t>
          </a:r>
          <a:r>
            <a:rPr sz="1700" kern="1200" dirty="0"/>
            <a:t> </a:t>
          </a:r>
          <a:r>
            <a:rPr sz="1700" kern="1200" dirty="0" err="1"/>
            <a:t>œuvre</a:t>
          </a:r>
          <a:r>
            <a:rPr sz="1700" kern="1200" dirty="0"/>
            <a:t> du plan </a:t>
          </a:r>
          <a:r>
            <a:rPr sz="1700" kern="1200" dirty="0" err="1"/>
            <a:t>d'action</a:t>
          </a:r>
          <a:r>
            <a:rPr sz="1700" kern="1200" dirty="0"/>
            <a:t>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6"/>
            <a:satOff val="27940"/>
            <a:lumOff val="-19412"/>
            <a:alphaOff val="0"/>
          </a:schemeClr>
        </a:solidFill>
        <a:ln w="15875" cap="flat" cmpd="sng" algn="ctr">
          <a:solidFill>
            <a:schemeClr val="accent5">
              <a:hueOff val="-2786866"/>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8"/>
            <a:satOff val="31044"/>
            <a:lumOff val="-21569"/>
            <a:alphaOff val="0"/>
          </a:schemeClr>
        </a:solidFill>
        <a:ln w="15875" cap="flat" cmpd="sng" algn="ctr">
          <a:solidFill>
            <a:schemeClr val="accent5">
              <a:hueOff val="-3096518"/>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dirty="0" err="1"/>
            <a:t>Clôture</a:t>
          </a:r>
          <a:r>
            <a:rPr sz="1700" kern="1200" dirty="0"/>
            <a:t> du dossier</a:t>
          </a:r>
        </a:p>
      </dsp:txBody>
      <dsp:txXfrm>
        <a:off x="8375165" y="478410"/>
        <a:ext cx="1343961" cy="1178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3205C0-5A60-46D4-A3A4-212E8C30D224}">
      <dsp:nvSpPr>
        <dsp:cNvPr id="0" name=""/>
        <dsp:cNvSpPr/>
      </dsp:nvSpPr>
      <dsp:spPr>
        <a:xfrm>
          <a:off x="0" y="2427927"/>
          <a:ext cx="9720262" cy="1592983"/>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n-US" sz="2800" kern="1200" dirty="0">
              <a:solidFill>
                <a:schemeClr val="tx1"/>
              </a:solidFill>
            </a:rPr>
            <a:t>Évaluer les besoins éventuels de la survivante</a:t>
          </a:r>
        </a:p>
      </dsp:txBody>
      <dsp:txXfrm>
        <a:off x="0" y="2427927"/>
        <a:ext cx="9720262" cy="860211"/>
      </dsp:txXfrm>
    </dsp:sp>
    <dsp:sp modelId="{8D398B19-655E-487B-83A1-83488E2C03FF}">
      <dsp:nvSpPr>
        <dsp:cNvPr id="0" name=""/>
        <dsp:cNvSpPr/>
      </dsp:nvSpPr>
      <dsp:spPr>
        <a:xfrm>
          <a:off x="0" y="3256279"/>
          <a:ext cx="2430065" cy="732772"/>
        </a:xfrm>
        <a:prstGeom prst="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rPr>
            <a:t>Sécurité</a:t>
          </a:r>
        </a:p>
      </dsp:txBody>
      <dsp:txXfrm>
        <a:off x="0" y="3256279"/>
        <a:ext cx="2430065" cy="732772"/>
      </dsp:txXfrm>
    </dsp:sp>
    <dsp:sp modelId="{DE1BF84A-BC9C-4E0B-9748-F10D251A918D}">
      <dsp:nvSpPr>
        <dsp:cNvPr id="0" name=""/>
        <dsp:cNvSpPr/>
      </dsp:nvSpPr>
      <dsp:spPr>
        <a:xfrm>
          <a:off x="2430065" y="3256279"/>
          <a:ext cx="2430065" cy="732772"/>
        </a:xfrm>
        <a:prstGeom prst="rect">
          <a:avLst/>
        </a:prstGeom>
        <a:solidFill>
          <a:schemeClr val="accent5">
            <a:tint val="40000"/>
            <a:alpha val="90000"/>
            <a:hueOff val="-605453"/>
            <a:satOff val="-561"/>
            <a:lumOff val="-518"/>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rPr>
            <a:t>Santé</a:t>
          </a:r>
        </a:p>
      </dsp:txBody>
      <dsp:txXfrm>
        <a:off x="2430065" y="3256279"/>
        <a:ext cx="2430065" cy="732772"/>
      </dsp:txXfrm>
    </dsp:sp>
    <dsp:sp modelId="{2EA6867D-386B-4ACC-8021-6580BAE3270F}">
      <dsp:nvSpPr>
        <dsp:cNvPr id="0" name=""/>
        <dsp:cNvSpPr/>
      </dsp:nvSpPr>
      <dsp:spPr>
        <a:xfrm>
          <a:off x="4860131" y="3256279"/>
          <a:ext cx="2430065" cy="732772"/>
        </a:xfrm>
        <a:prstGeom prst="rect">
          <a:avLst/>
        </a:prstGeom>
        <a:solidFill>
          <a:schemeClr val="accent5">
            <a:tint val="40000"/>
            <a:alpha val="90000"/>
            <a:hueOff val="-1210906"/>
            <a:satOff val="-1122"/>
            <a:lumOff val="-1036"/>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rPr>
            <a:t>Psychosocial</a:t>
          </a:r>
        </a:p>
      </dsp:txBody>
      <dsp:txXfrm>
        <a:off x="4860131" y="3256279"/>
        <a:ext cx="2430065" cy="732772"/>
      </dsp:txXfrm>
    </dsp:sp>
    <dsp:sp modelId="{36359D99-492E-4F75-90C9-095BA20F8056}">
      <dsp:nvSpPr>
        <dsp:cNvPr id="0" name=""/>
        <dsp:cNvSpPr/>
      </dsp:nvSpPr>
      <dsp:spPr>
        <a:xfrm>
          <a:off x="7290196" y="3256279"/>
          <a:ext cx="2430065" cy="732772"/>
        </a:xfrm>
        <a:prstGeom prst="rect">
          <a:avLst/>
        </a:prstGeom>
        <a:solidFill>
          <a:schemeClr val="accent5">
            <a:tint val="40000"/>
            <a:alpha val="90000"/>
            <a:hueOff val="-1816360"/>
            <a:satOff val="-1683"/>
            <a:lumOff val="-1554"/>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rPr>
            <a:t>Juridique </a:t>
          </a:r>
        </a:p>
      </dsp:txBody>
      <dsp:txXfrm>
        <a:off x="7290196" y="3256279"/>
        <a:ext cx="2430065" cy="732772"/>
      </dsp:txXfrm>
    </dsp:sp>
    <dsp:sp modelId="{38A46981-7BDB-4F3D-87C7-A1EB2368F93D}">
      <dsp:nvSpPr>
        <dsp:cNvPr id="0" name=""/>
        <dsp:cNvSpPr/>
      </dsp:nvSpPr>
      <dsp:spPr>
        <a:xfrm rot="10800000">
          <a:off x="0" y="1813"/>
          <a:ext cx="9720262" cy="2450008"/>
        </a:xfrm>
        <a:prstGeom prst="upArrowCallout">
          <a:avLst/>
        </a:prstGeom>
        <a:solidFill>
          <a:schemeClr val="accent5">
            <a:hueOff val="-3096518"/>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n-US" sz="2800" kern="1200" dirty="0">
              <a:solidFill>
                <a:schemeClr val="tx1"/>
              </a:solidFill>
            </a:rPr>
            <a:t>Faciliter une divulgation de la survivante</a:t>
          </a:r>
        </a:p>
      </dsp:txBody>
      <dsp:txXfrm rot="-10800000">
        <a:off x="0" y="1813"/>
        <a:ext cx="9720262" cy="859952"/>
      </dsp:txXfrm>
    </dsp:sp>
    <dsp:sp modelId="{3CFABE2B-F1FD-4149-9350-CCDC292D858D}">
      <dsp:nvSpPr>
        <dsp:cNvPr id="0" name=""/>
        <dsp:cNvSpPr/>
      </dsp:nvSpPr>
      <dsp:spPr>
        <a:xfrm>
          <a:off x="0" y="861766"/>
          <a:ext cx="3336784" cy="732552"/>
        </a:xfrm>
        <a:prstGeom prst="rect">
          <a:avLst/>
        </a:prstGeom>
        <a:solidFill>
          <a:schemeClr val="accent5">
            <a:tint val="40000"/>
            <a:alpha val="90000"/>
            <a:hueOff val="-2421813"/>
            <a:satOff val="-2243"/>
            <a:lumOff val="-2073"/>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0">
            <a:lnSpc>
              <a:spcPct val="90000"/>
            </a:lnSpc>
            <a:spcBef>
              <a:spcPct val="0"/>
            </a:spcBef>
            <a:spcAft>
              <a:spcPct val="35000"/>
            </a:spcAft>
          </a:pPr>
          <a:r>
            <a:rPr lang="en-US" sz="1800" kern="1200" dirty="0">
              <a:solidFill>
                <a:schemeClr val="tx1"/>
              </a:solidFill>
            </a:rPr>
            <a:t>Recueillir des informations sur le contexte </a:t>
          </a:r>
        </a:p>
      </dsp:txBody>
      <dsp:txXfrm>
        <a:off x="0" y="861766"/>
        <a:ext cx="3336784" cy="732552"/>
      </dsp:txXfrm>
    </dsp:sp>
    <dsp:sp modelId="{B24E11AB-D9F7-4F59-BC9D-5BE945CAD272}">
      <dsp:nvSpPr>
        <dsp:cNvPr id="0" name=""/>
        <dsp:cNvSpPr/>
      </dsp:nvSpPr>
      <dsp:spPr>
        <a:xfrm>
          <a:off x="3353106" y="861774"/>
          <a:ext cx="3572585" cy="732552"/>
        </a:xfrm>
        <a:prstGeom prst="rect">
          <a:avLst/>
        </a:prstGeom>
        <a:solidFill>
          <a:schemeClr val="accent5">
            <a:tint val="40000"/>
            <a:alpha val="90000"/>
            <a:hueOff val="-3027266"/>
            <a:satOff val="-2804"/>
            <a:lumOff val="-2591"/>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rPr>
            <a:t>Comprendre ce qui s'est passé</a:t>
          </a:r>
        </a:p>
      </dsp:txBody>
      <dsp:txXfrm>
        <a:off x="3353106" y="861774"/>
        <a:ext cx="3572585" cy="732552"/>
      </dsp:txXfrm>
    </dsp:sp>
    <dsp:sp modelId="{060D2EFA-30D2-43CE-A14B-47F7CAF885F4}">
      <dsp:nvSpPr>
        <dsp:cNvPr id="0" name=""/>
        <dsp:cNvSpPr/>
      </dsp:nvSpPr>
      <dsp:spPr>
        <a:xfrm>
          <a:off x="6873453" y="861774"/>
          <a:ext cx="2809842" cy="732552"/>
        </a:xfrm>
        <a:prstGeom prst="rect">
          <a:avLst/>
        </a:prstGeom>
        <a:solidFill>
          <a:schemeClr val="accent5">
            <a:tint val="40000"/>
            <a:alpha val="90000"/>
            <a:hueOff val="-3632719"/>
            <a:satOff val="-3365"/>
            <a:lumOff val="-3109"/>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0">
            <a:lnSpc>
              <a:spcPct val="90000"/>
            </a:lnSpc>
            <a:spcBef>
              <a:spcPct val="0"/>
            </a:spcBef>
            <a:spcAft>
              <a:spcPct val="35000"/>
            </a:spcAft>
          </a:pPr>
          <a:r>
            <a:rPr lang="en-US" sz="1800" kern="1200" dirty="0">
              <a:solidFill>
                <a:schemeClr val="tx1"/>
              </a:solidFill>
            </a:rPr>
            <a:t>Réagir à la divulgation</a:t>
          </a:r>
        </a:p>
      </dsp:txBody>
      <dsp:txXfrm>
        <a:off x="6873453" y="861774"/>
        <a:ext cx="2809842" cy="7325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D8BB1-2C26-48D9-B12F-4B2852DD926D}">
      <dsp:nvSpPr>
        <dsp:cNvPr id="0" name=""/>
        <dsp:cNvSpPr/>
      </dsp:nvSpPr>
      <dsp:spPr>
        <a:xfrm>
          <a:off x="3814222" y="40227"/>
          <a:ext cx="2091817" cy="2091817"/>
        </a:xfrm>
        <a:prstGeom prst="ellipse">
          <a:avLst/>
        </a:prstGeom>
        <a:gradFill rotWithShape="0">
          <a:gsLst>
            <a:gs pos="0">
              <a:schemeClr val="accent5">
                <a:alpha val="50000"/>
                <a:hueOff val="0"/>
                <a:satOff val="0"/>
                <a:lumOff val="0"/>
                <a:alphaOff val="0"/>
                <a:tint val="100000"/>
                <a:shade val="85000"/>
                <a:satMod val="100000"/>
                <a:lumMod val="100000"/>
              </a:schemeClr>
            </a:gs>
            <a:gs pos="100000">
              <a:schemeClr val="accent5">
                <a:alpha val="50000"/>
                <a:hueOff val="0"/>
                <a:satOff val="0"/>
                <a:lumOff val="0"/>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sz="1600" kern="1200"/>
            <a:t>Sécurité </a:t>
          </a:r>
        </a:p>
      </dsp:txBody>
      <dsp:txXfrm>
        <a:off x="4055586" y="321817"/>
        <a:ext cx="1609090" cy="663749"/>
      </dsp:txXfrm>
    </dsp:sp>
    <dsp:sp modelId="{B1D5DA33-6E94-47CB-BF6B-E7871AE12197}">
      <dsp:nvSpPr>
        <dsp:cNvPr id="0" name=""/>
        <dsp:cNvSpPr/>
      </dsp:nvSpPr>
      <dsp:spPr>
        <a:xfrm>
          <a:off x="4739449" y="965453"/>
          <a:ext cx="2091817" cy="2091817"/>
        </a:xfrm>
        <a:prstGeom prst="ellipse">
          <a:avLst/>
        </a:prstGeom>
        <a:gradFill rotWithShape="0">
          <a:gsLst>
            <a:gs pos="0">
              <a:schemeClr val="accent5">
                <a:alpha val="50000"/>
                <a:hueOff val="-1032173"/>
                <a:satOff val="10348"/>
                <a:lumOff val="-7190"/>
                <a:alphaOff val="0"/>
                <a:tint val="100000"/>
                <a:shade val="85000"/>
                <a:satMod val="100000"/>
                <a:lumMod val="100000"/>
              </a:schemeClr>
            </a:gs>
            <a:gs pos="100000">
              <a:schemeClr val="accent5">
                <a:alpha val="50000"/>
                <a:hueOff val="-1032173"/>
                <a:satOff val="10348"/>
                <a:lumOff val="-7190"/>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sz="1600" kern="1200"/>
            <a:t>Médical </a:t>
          </a:r>
        </a:p>
      </dsp:txBody>
      <dsp:txXfrm>
        <a:off x="5865812" y="1206817"/>
        <a:ext cx="804545" cy="1609090"/>
      </dsp:txXfrm>
    </dsp:sp>
    <dsp:sp modelId="{EE031396-9B4C-42BA-B1C5-144A6F365176}">
      <dsp:nvSpPr>
        <dsp:cNvPr id="0" name=""/>
        <dsp:cNvSpPr/>
      </dsp:nvSpPr>
      <dsp:spPr>
        <a:xfrm>
          <a:off x="3814222" y="1890680"/>
          <a:ext cx="2091817" cy="2091817"/>
        </a:xfrm>
        <a:prstGeom prst="ellipse">
          <a:avLst/>
        </a:prstGeom>
        <a:gradFill rotWithShape="0">
          <a:gsLst>
            <a:gs pos="0">
              <a:schemeClr val="accent5">
                <a:alpha val="50000"/>
                <a:hueOff val="-2064345"/>
                <a:satOff val="20696"/>
                <a:lumOff val="-14379"/>
                <a:alphaOff val="0"/>
                <a:tint val="100000"/>
                <a:shade val="85000"/>
                <a:satMod val="100000"/>
                <a:lumMod val="100000"/>
              </a:schemeClr>
            </a:gs>
            <a:gs pos="100000">
              <a:schemeClr val="accent5">
                <a:alpha val="50000"/>
                <a:hueOff val="-2064345"/>
                <a:satOff val="20696"/>
                <a:lumOff val="-14379"/>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sz="1600" kern="1200"/>
            <a:t>Psychosocial</a:t>
          </a:r>
        </a:p>
      </dsp:txBody>
      <dsp:txXfrm>
        <a:off x="4055586" y="3037157"/>
        <a:ext cx="1609090" cy="663749"/>
      </dsp:txXfrm>
    </dsp:sp>
    <dsp:sp modelId="{B6D22CD1-A98C-42DA-9A71-883ABF03CF4D}">
      <dsp:nvSpPr>
        <dsp:cNvPr id="0" name=""/>
        <dsp:cNvSpPr/>
      </dsp:nvSpPr>
      <dsp:spPr>
        <a:xfrm>
          <a:off x="2888995" y="965453"/>
          <a:ext cx="2091817" cy="2091817"/>
        </a:xfrm>
        <a:prstGeom prst="ellipse">
          <a:avLst/>
        </a:prstGeom>
        <a:gradFill rotWithShape="0">
          <a:gsLst>
            <a:gs pos="0">
              <a:schemeClr val="accent5">
                <a:alpha val="50000"/>
                <a:hueOff val="-3096518"/>
                <a:satOff val="31044"/>
                <a:lumOff val="-21569"/>
                <a:alphaOff val="0"/>
                <a:tint val="100000"/>
                <a:shade val="85000"/>
                <a:satMod val="100000"/>
                <a:lumMod val="100000"/>
              </a:schemeClr>
            </a:gs>
            <a:gs pos="100000">
              <a:schemeClr val="accent5">
                <a:alpha val="50000"/>
                <a:hueOff val="-3096518"/>
                <a:satOff val="31044"/>
                <a:lumOff val="-21569"/>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sz="1600" kern="1200"/>
            <a:t>Juridique </a:t>
          </a:r>
        </a:p>
      </dsp:txBody>
      <dsp:txXfrm>
        <a:off x="3049904" y="1206817"/>
        <a:ext cx="804545" cy="160909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25E439-1530-48C6-8969-6DA4F34F7868}" type="datetimeFigureOut">
              <a:rPr lang="en-US" smtClean="0"/>
              <a:pPr/>
              <a:t>7/31/2017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E82CF-111A-48C3-9B62-44A2FA92CA0D}" type="slidenum">
              <a:rPr lang="en-US" smtClean="0"/>
              <a:pPr/>
              <a:t>‹#›</a:t>
            </a:fld>
            <a:endParaRPr lang="fr-FR"/>
          </a:p>
        </p:txBody>
      </p:sp>
    </p:spTree>
    <p:extLst>
      <p:ext uri="{BB962C8B-B14F-4D97-AF65-F5344CB8AC3E}">
        <p14:creationId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gbvresponders.org/"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Pendant l'évaluation initiale, les intervenants devraient se concentrer sur deux points d'évaluation clés : 1. Faciliter une divulgation de la survivante et 2. Évaluer les besoins éventuels de la survivante. Nous allons examiner chacun de ces points d'évaluation plus en détail.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10</a:t>
            </a:fld>
            <a:endParaRPr lang="fr-FR"/>
          </a:p>
        </p:txBody>
      </p:sp>
    </p:spTree>
    <p:extLst>
      <p:ext uri="{BB962C8B-B14F-4D97-AF65-F5344CB8AC3E}">
        <p14:creationId xmlns:p14="http://schemas.microsoft.com/office/powerpoint/2010/main" val="2014819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avons déjà parlé de certains de ces points lorsque vous avons discuté des compétences en communication.  L'un des aspects les plus difficiles de l'évaluation peut être la discussion sur les actes de violence subis par la survivante. Nous allons passer en revue les stratégies qui peuvent faciliter une conversation axée sur l'encouragement et permettre à la survivante de se sentir plus à l'aise pendant l'évaluation. </a:t>
            </a:r>
          </a:p>
          <a:p>
            <a:endParaRPr lang="fr-FR" baseline="0"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11</a:t>
            </a:fld>
            <a:endParaRPr lang="fr-FR"/>
          </a:p>
        </p:txBody>
      </p:sp>
    </p:spTree>
    <p:extLst>
      <p:ext uri="{BB962C8B-B14F-4D97-AF65-F5344CB8AC3E}">
        <p14:creationId xmlns:p14="http://schemas.microsoft.com/office/powerpoint/2010/main" val="492138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baseline="0" dirty="0">
                <a:solidFill>
                  <a:schemeClr val="tx1"/>
                </a:solidFill>
                <a:latin typeface="+mn-lt"/>
              </a:rPr>
              <a:t>Avant d'entamer votre conversation avec la survivante sur ce qui lui est arrivé, vous voudrez peut-être recueillir des informations sur le contexte. Cela peut permettre à la personne de se sentir à l'aise et en sécurité et vous laisse plus de temps pour bâtir une relation avec elle.</a:t>
            </a:r>
          </a:p>
          <a:p>
            <a:r>
              <a:rPr lang="fr-FR" sz="1200" kern="1200" baseline="0" dirty="0">
                <a:solidFill>
                  <a:schemeClr val="tx1"/>
                </a:solidFill>
                <a:latin typeface="+mn-lt"/>
              </a:rPr>
              <a:t>Au lieu de poser une liste de questions, commencez par une question ouverte qui invite la personne à vous parler d'elle. Vous pouvez ensuite lui poser des questions de suivi si nécessaire. Informations qu'il est utile d'indiquer :</a:t>
            </a:r>
          </a:p>
          <a:p>
            <a:pPr>
              <a:buFont typeface="Arial" pitchFamily="34" charset="0"/>
              <a:buChar char="•"/>
            </a:pPr>
            <a:r>
              <a:rPr lang="fr-FR" sz="1200" kern="1200" baseline="0" dirty="0">
                <a:solidFill>
                  <a:schemeClr val="tx1"/>
                </a:solidFill>
                <a:latin typeface="+mn-lt"/>
              </a:rPr>
              <a:t>L'âge de la survivante (même approximativement si la personne ne connaît pas son âge véritable)</a:t>
            </a:r>
          </a:p>
          <a:p>
            <a:pPr>
              <a:buFont typeface="Arial" pitchFamily="34" charset="0"/>
              <a:buChar char="•"/>
            </a:pPr>
            <a:r>
              <a:rPr lang="fr-FR" sz="1200" kern="1200" baseline="0" dirty="0">
                <a:solidFill>
                  <a:schemeClr val="tx1"/>
                </a:solidFill>
                <a:latin typeface="+mn-lt"/>
              </a:rPr>
              <a:t>Ses conditions de vie</a:t>
            </a:r>
          </a:p>
          <a:p>
            <a:pPr>
              <a:buFont typeface="Arial" pitchFamily="34" charset="0"/>
              <a:buChar char="•"/>
            </a:pPr>
            <a:r>
              <a:rPr lang="fr-FR" sz="1200" kern="1200" baseline="0" dirty="0">
                <a:solidFill>
                  <a:schemeClr val="tx1"/>
                </a:solidFill>
                <a:latin typeface="+mn-lt"/>
              </a:rPr>
              <a:t>Sa situation familiale</a:t>
            </a:r>
          </a:p>
          <a:p>
            <a:pPr>
              <a:buFont typeface="Arial" pitchFamily="34" charset="0"/>
              <a:buChar char="•"/>
            </a:pPr>
            <a:r>
              <a:rPr lang="fr-FR" sz="1200" kern="1200" baseline="0" dirty="0">
                <a:solidFill>
                  <a:schemeClr val="tx1"/>
                </a:solidFill>
                <a:latin typeface="+mn-lt"/>
              </a:rPr>
              <a:t>Son travail ou son rôle au sein de la communauté.</a:t>
            </a:r>
          </a:p>
          <a:p>
            <a:endParaRPr lang="fr-FR" sz="1200" kern="1200" baseline="0" dirty="0">
              <a:solidFill>
                <a:schemeClr val="tx1"/>
              </a:solidFill>
              <a:latin typeface="+mn-lt"/>
              <a:ea typeface="+mn-ea"/>
              <a:cs typeface="+mn-cs"/>
            </a:endParaRP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Vous devez toujours écouter attentivement ce que dit la survivante. Si elle semble avoir envie de vous parler de ce qui lui est arrivé,</a:t>
            </a:r>
          </a:p>
          <a:p>
            <a:r>
              <a:rPr lang="fr-FR" sz="1200" kern="1200" baseline="0" dirty="0">
                <a:solidFill>
                  <a:schemeClr val="tx1"/>
                </a:solidFill>
                <a:latin typeface="+mn-lt"/>
              </a:rPr>
              <a:t>laissez-la faire, puis vous pourrez recueillir des informations sur le contexte plus tard au cours de la conversation.</a:t>
            </a:r>
            <a:endParaRPr lang="fr-FR" dirty="0"/>
          </a:p>
          <a:p>
            <a:endParaRPr lang="fr-FR" dirty="0"/>
          </a:p>
          <a:p>
            <a:endParaRPr lang="fr-FR" dirty="0"/>
          </a:p>
          <a:p>
            <a:r>
              <a:rPr lang="fr-FR" smtClean="0"/>
              <a:t>Il est important d'encourager la conversation avec la survivante au lieu de lui poser une liste de questions. Pour cela, vous pouvez commencer par une question ouverte qui l'invite à vous parler d'elle. </a:t>
            </a:r>
          </a:p>
          <a:p>
            <a:endParaRPr lang="fr-FR" baseline="0"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12</a:t>
            </a:fld>
            <a:endParaRPr lang="fr-FR"/>
          </a:p>
        </p:txBody>
      </p:sp>
    </p:spTree>
    <p:extLst>
      <p:ext uri="{BB962C8B-B14F-4D97-AF65-F5344CB8AC3E}">
        <p14:creationId xmlns:p14="http://schemas.microsoft.com/office/powerpoint/2010/main" val="3233120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Vous chercherez ensuite à comprendre ce qui est arrivé à la survivante.  </a:t>
            </a:r>
            <a:r>
              <a:rPr lang="fr-FR" sz="1200" kern="1200" baseline="0" dirty="0">
                <a:solidFill>
                  <a:schemeClr val="tx1"/>
                </a:solidFill>
                <a:latin typeface="+mn-lt"/>
              </a:rPr>
              <a:t>Il est important que vous compreniez les informations suivantes</a:t>
            </a:r>
          </a:p>
          <a:p>
            <a:r>
              <a:rPr lang="fr-FR" sz="1200" kern="1200" baseline="0" dirty="0">
                <a:solidFill>
                  <a:schemeClr val="tx1"/>
                </a:solidFill>
                <a:latin typeface="+mn-lt"/>
              </a:rPr>
              <a:t>concernant ce qui est arrivé à la personne :</a:t>
            </a:r>
          </a:p>
          <a:p>
            <a:endParaRPr lang="fr-FR" sz="1200" b="1" kern="1200" baseline="0" dirty="0">
              <a:solidFill>
                <a:schemeClr val="tx1"/>
              </a:solidFill>
              <a:latin typeface="+mn-lt"/>
              <a:ea typeface="+mn-ea"/>
              <a:cs typeface="+mn-cs"/>
            </a:endParaRPr>
          </a:p>
          <a:p>
            <a:r>
              <a:rPr lang="fr-FR" sz="1200" b="1" kern="1200" baseline="0" dirty="0">
                <a:solidFill>
                  <a:schemeClr val="tx1"/>
                </a:solidFill>
                <a:latin typeface="+mn-lt"/>
              </a:rPr>
              <a:t>Nature de la violence ou de la maltraitance. </a:t>
            </a:r>
            <a:r>
              <a:rPr lang="fr-FR" sz="1200" kern="1200" baseline="0" dirty="0">
                <a:solidFill>
                  <a:schemeClr val="tx1"/>
                </a:solidFill>
                <a:latin typeface="+mn-lt"/>
              </a:rPr>
              <a:t>Quel type de violence la personne a-t-elle subie ? Bien que vous n'ayez pas besoin de demander des détails sur ce qui s'est passé, il est important de connaître certains éléments car ils</a:t>
            </a:r>
          </a:p>
          <a:p>
            <a:r>
              <a:rPr lang="fr-FR" sz="1200" kern="1200" baseline="0" dirty="0">
                <a:solidFill>
                  <a:schemeClr val="tx1"/>
                </a:solidFill>
                <a:latin typeface="+mn-lt"/>
              </a:rPr>
              <a:t>peuvent indiquer la nécessité de recourir à des soins médicaux pouvant sauver la vie de la survivante. Par exemple, savoir si l'agresseur a employé la force ou utilisé des armes, si la survivante souffre de douleurs intenses (en particulier des blessures à la tête) ou de saignements importants s'il y a eu pénétration</a:t>
            </a:r>
          </a:p>
          <a:p>
            <a:r>
              <a:rPr lang="fr-FR" sz="1200" kern="1200" baseline="0" dirty="0">
                <a:solidFill>
                  <a:schemeClr val="tx1"/>
                </a:solidFill>
                <a:latin typeface="+mn-lt"/>
              </a:rPr>
              <a:t>vaginale/anale.</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Identifiez l'agresseur et déterminez s'il peut approcher la survivante. </a:t>
            </a:r>
            <a:r>
              <a:rPr lang="fr-FR" sz="1200" kern="1200" baseline="0" dirty="0">
                <a:solidFill>
                  <a:schemeClr val="tx1"/>
                </a:solidFill>
                <a:latin typeface="+mn-lt"/>
              </a:rPr>
              <a:t>Il est utile de recueillir des informations sur</a:t>
            </a:r>
          </a:p>
          <a:p>
            <a:r>
              <a:rPr lang="fr-FR" sz="1200" kern="1200" baseline="0" dirty="0">
                <a:solidFill>
                  <a:schemeClr val="tx1"/>
                </a:solidFill>
                <a:latin typeface="+mn-lt"/>
              </a:rPr>
              <a:t>l'agresseur présumé pour déterminer si la survivante risque d'être de nouveau agressée par cette personne et/ou ses proches ou amis. Par exemple, si la personne a été violée ou agressée sexuellement par un proche voisin ou un membre de sa famille, elle peut ne pas être capable de retourner chez elle. Si la personne est victime de violence conjugale, elle devra sérieusement réfléchir aux options dont elle dispose</a:t>
            </a:r>
          </a:p>
          <a:p>
            <a:r>
              <a:rPr lang="fr-FR" sz="1200" kern="1200" baseline="0" dirty="0">
                <a:solidFill>
                  <a:schemeClr val="tx1"/>
                </a:solidFill>
                <a:latin typeface="+mn-lt"/>
              </a:rPr>
              <a:t>en matière de sécurité. </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Voici les points clés de l'évaluation :</a:t>
            </a:r>
          </a:p>
          <a:p>
            <a:pPr>
              <a:buFont typeface="Arial" pitchFamily="34" charset="0"/>
              <a:buChar char="•"/>
            </a:pPr>
            <a:r>
              <a:rPr lang="fr-FR" sz="1200" kern="1200" baseline="0" dirty="0">
                <a:solidFill>
                  <a:schemeClr val="tx1"/>
                </a:solidFill>
                <a:latin typeface="+mn-lt"/>
              </a:rPr>
              <a:t> Quel est le lien entre l'agresseur, la survivante et sa famille ? L'intimité de cette relation</a:t>
            </a:r>
          </a:p>
          <a:p>
            <a:pPr>
              <a:buFont typeface="Arial" pitchFamily="34" charset="0"/>
              <a:buNone/>
            </a:pPr>
            <a:r>
              <a:rPr lang="fr-FR" sz="1200" kern="1200" baseline="0" dirty="0">
                <a:solidFill>
                  <a:schemeClr val="tx1"/>
                </a:solidFill>
                <a:latin typeface="+mn-lt"/>
              </a:rPr>
              <a:t>a-t-elle des conséquences sur la sécurité actuelle de la survivante ou des effets psychologiques à long terme ?</a:t>
            </a:r>
          </a:p>
          <a:p>
            <a:pPr>
              <a:buFont typeface="Arial" pitchFamily="34" charset="0"/>
              <a:buChar char="•"/>
            </a:pPr>
            <a:r>
              <a:rPr lang="fr-FR" sz="1200" kern="1200" baseline="0" dirty="0">
                <a:solidFill>
                  <a:schemeClr val="tx1"/>
                </a:solidFill>
                <a:latin typeface="+mn-lt"/>
              </a:rPr>
              <a:t>Où se trouve l'agresseur maintenant ? (si la survivante le sait)</a:t>
            </a:r>
          </a:p>
          <a:p>
            <a:pPr>
              <a:buFont typeface="Arial" pitchFamily="34" charset="0"/>
              <a:buChar char="•"/>
            </a:pPr>
            <a:r>
              <a:rPr lang="fr-FR" sz="1200" kern="1200" baseline="0" dirty="0">
                <a:solidFill>
                  <a:schemeClr val="tx1"/>
                </a:solidFill>
                <a:latin typeface="+mn-lt"/>
              </a:rPr>
              <a:t>Peut-il aisément approcher la survivante ?</a:t>
            </a:r>
          </a:p>
          <a:p>
            <a:pPr>
              <a:buFont typeface="Arial" pitchFamily="34" charset="0"/>
              <a:buChar char="•"/>
            </a:pPr>
            <a:r>
              <a:rPr lang="fr-FR" sz="1200" kern="1200" baseline="0" dirty="0">
                <a:solidFill>
                  <a:schemeClr val="tx1"/>
                </a:solidFill>
                <a:latin typeface="+mn-lt"/>
              </a:rPr>
              <a:t>Quel est le travail de l'agresseur ou son rôle au sein de la communauté ? Sa fonction et le pouvoir dont il dispose peuvent-ils</a:t>
            </a:r>
          </a:p>
          <a:p>
            <a:pPr>
              <a:buFont typeface="Arial" pitchFamily="34" charset="0"/>
              <a:buChar char="•"/>
            </a:pPr>
            <a:r>
              <a:rPr lang="fr-FR" sz="1200" kern="1200" baseline="0" dirty="0">
                <a:solidFill>
                  <a:schemeClr val="tx1"/>
                </a:solidFill>
                <a:latin typeface="+mn-lt"/>
              </a:rPr>
              <a:t>compromettre la sécurité de la survivante ?</a:t>
            </a:r>
          </a:p>
          <a:p>
            <a:pPr>
              <a:buFont typeface="Arial" pitchFamily="34" charset="0"/>
              <a:buChar char="•"/>
            </a:pPr>
            <a:r>
              <a:rPr lang="fr-FR" sz="1200" kern="1200" baseline="0" dirty="0">
                <a:solidFill>
                  <a:schemeClr val="tx1"/>
                </a:solidFill>
                <a:latin typeface="+mn-lt"/>
              </a:rPr>
              <a:t>Quel est le nombre d'agresseurs impliqués ?</a:t>
            </a:r>
          </a:p>
          <a:p>
            <a:pPr>
              <a:buFont typeface="Arial" pitchFamily="34" charset="0"/>
              <a:buChar char="•"/>
            </a:pPr>
            <a:endParaRPr lang="fr-FR" sz="1200" kern="1200" baseline="0" dirty="0">
              <a:solidFill>
                <a:schemeClr val="tx1"/>
              </a:solidFill>
              <a:latin typeface="+mn-lt"/>
              <a:ea typeface="+mn-ea"/>
              <a:cs typeface="+mn-cs"/>
            </a:endParaRPr>
          </a:p>
          <a:p>
            <a:pPr>
              <a:buFont typeface="Arial" pitchFamily="34" charset="0"/>
              <a:buNone/>
            </a:pPr>
            <a:r>
              <a:rPr lang="fr-FR" sz="1200" b="1" kern="1200" baseline="0" dirty="0">
                <a:solidFill>
                  <a:schemeClr val="tx1"/>
                </a:solidFill>
                <a:latin typeface="+mn-lt"/>
              </a:rPr>
              <a:t>La date du dernier incident</a:t>
            </a:r>
            <a:r>
              <a:rPr lang="fr-FR" sz="1200" kern="1200" baseline="0" dirty="0">
                <a:solidFill>
                  <a:schemeClr val="tx1"/>
                </a:solidFill>
                <a:latin typeface="+mn-lt"/>
              </a:rPr>
              <a:t>. Il est essentiel de connaître la date du dernier incident pour évaluer</a:t>
            </a:r>
          </a:p>
          <a:p>
            <a:r>
              <a:rPr lang="fr-FR" sz="1200" kern="1200" baseline="0" dirty="0">
                <a:solidFill>
                  <a:schemeClr val="tx1"/>
                </a:solidFill>
                <a:latin typeface="+mn-lt"/>
              </a:rPr>
              <a:t>l'urgence de l'orientation médicale et présenter de façon précise les différentes options à la personne. Différents</a:t>
            </a:r>
          </a:p>
          <a:p>
            <a:r>
              <a:rPr lang="fr-FR" sz="1200" kern="1200" baseline="0" dirty="0">
                <a:solidFill>
                  <a:schemeClr val="tx1"/>
                </a:solidFill>
                <a:latin typeface="+mn-lt"/>
              </a:rPr>
              <a:t>traitements médicaux seront proposés en fonction de la date du dernier incident.</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Fréquence</a:t>
            </a:r>
            <a:r>
              <a:rPr lang="fr-FR" sz="1200" kern="1200" baseline="0" dirty="0">
                <a:solidFill>
                  <a:schemeClr val="tx1"/>
                </a:solidFill>
                <a:latin typeface="+mn-lt"/>
              </a:rPr>
              <a:t>. Si la personne subit des violences répétées, axez l'évaluation sur l'incident le plus récent</a:t>
            </a:r>
          </a:p>
          <a:p>
            <a:r>
              <a:rPr lang="fr-FR" sz="1200" kern="1200" baseline="0" dirty="0">
                <a:solidFill>
                  <a:schemeClr val="tx1"/>
                </a:solidFill>
                <a:latin typeface="+mn-lt"/>
              </a:rPr>
              <a:t>afin de pouvoir comprendre ses besoins actuels. Cela ne signifie pas que l'incident le plus récent est le plus</a:t>
            </a:r>
          </a:p>
          <a:p>
            <a:r>
              <a:rPr lang="fr-FR" sz="1200" kern="1200" baseline="0" dirty="0">
                <a:solidFill>
                  <a:schemeClr val="tx1"/>
                </a:solidFill>
                <a:latin typeface="+mn-lt"/>
              </a:rPr>
              <a:t>significatif, mais il vaut mieux ne pas demander à la personne de raconter toutes les violences qu'elle a subies pour le moment.</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13</a:t>
            </a:fld>
            <a:endParaRPr lang="fr-FR"/>
          </a:p>
        </p:txBody>
      </p:sp>
    </p:spTree>
    <p:extLst>
      <p:ext uri="{BB962C8B-B14F-4D97-AF65-F5344CB8AC3E}">
        <p14:creationId xmlns:p14="http://schemas.microsoft.com/office/powerpoint/2010/main" val="716067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Vous devriez par ailleurs recueillir des informations sur le dernier incident qui a eu lieu. Cela vous permet, en tant qu'intervenant, d'analyser l'urgence de l'orientation médicale et d'informer précisément la survivante des options qui s'offrent à elle. Si la survivante a subi des violences répétées, vous devrez vous concentrer sur l'incident le plus récent pour mieux comprendre ses besoins immédiats. Cela ne signifie PAS que l'incident le plus récent est le plus significatif. Il est important de noter là encore que les survivantes n'ont pas besoin de raconter toutes les violences ou tous les détails du dernier incident qu'elles ont subis au cours de l'entretien initial. Nous voulons aider la survivante à se sentir aux commandes, et éviter de lui faire subir un nouveau traumatisme en racontant à nouveau son histoire avant qu'elle ne soit prête à le faire.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14</a:t>
            </a:fld>
            <a:endParaRPr lang="fr-FR"/>
          </a:p>
        </p:txBody>
      </p:sp>
    </p:spTree>
    <p:extLst>
      <p:ext uri="{BB962C8B-B14F-4D97-AF65-F5344CB8AC3E}">
        <p14:creationId xmlns:p14="http://schemas.microsoft.com/office/powerpoint/2010/main" val="4251240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Penchons-nous maintenant sur ce à quoi ressemblerait un « mauvais » processus consistant à faciliter la divulgation (cela comprend le processus permettant de comprendre qui est la survivante et ce qui lui est arrivé). Par groupes de 4, choisissez deux personnes pour interpréter la scène et deux personnes qui observeront la scène.</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**Distribuez le document 12.2 - Faciliter la divulgation**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b="1" dirty="0"/>
          </a:p>
          <a:p>
            <a:r>
              <a:rPr lang="fr-FR" smtClean="0"/>
              <a:t> Je donnerai à une personne un scénario pour jouer le rôle de l'intervenant. Une autre personne jouera le rôle de la survivante de son choix. Pendant le jeu de rôle, les membres du groupe qui observent la scène devront prendre des notes. Qu'est-ce que l'intervenant ne fait pas bien ? Quel effet cela a-t-il sur la survivante ? Que pourrait faire l'intervenant pour s'améliorer ? Discutez-en ensuite en groupe. </a:t>
            </a:r>
          </a:p>
          <a:p>
            <a:endParaRPr lang="fr-FR" baseline="0" dirty="0"/>
          </a:p>
          <a:p>
            <a:r>
              <a:rPr lang="fr-FR" smtClean="0"/>
              <a:t>Après environ 15 minutes, nous en discuterons avec l'ensemble du groupe.</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fr-FR"/>
          </a:p>
        </p:txBody>
      </p:sp>
    </p:spTree>
    <p:extLst>
      <p:ext uri="{BB962C8B-B14F-4D97-AF65-F5344CB8AC3E}">
        <p14:creationId xmlns:p14="http://schemas.microsoft.com/office/powerpoint/2010/main" val="84055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1B78C42C-E368-409C-84EF-F9A06810BFBC}" type="slidenum">
              <a:rPr lang="en-US" altLang="en-US" sz="1200">
                <a:solidFill>
                  <a:srgbClr val="000000"/>
                </a:solidFill>
              </a:rPr>
              <a:pPr/>
              <a:t>16</a:t>
            </a:fld>
            <a:endParaRPr lang="fr-FR"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sz="1200" kern="1200" baseline="0" dirty="0">
                <a:solidFill>
                  <a:schemeClr val="tx1"/>
                </a:solidFill>
                <a:latin typeface="+mn-lt"/>
              </a:rPr>
              <a:t>Après que la survivante a raconté son histoire, il est important de faire preuve de compassion, d'appuyer les propos de la survivante et de la réconforter. </a:t>
            </a:r>
            <a:r>
              <a:rPr lang="fr-FR" altLang="en-US" b="0" i="0" dirty="0">
                <a:latin typeface="Arial" panose="020B0604020202020204" pitchFamily="34" charset="0"/>
              </a:rPr>
              <a:t>Dans le module Compétences en communication, nous avons parlé des déclarations de guérison comme stratégie de communication.  Voici un petit rappel de nos déclarations de guérison.  Nous avons également élaboré les nôtres.  Revenons sur celles-ci.  </a:t>
            </a:r>
            <a:endParaRPr lang="fr-FR" altLang="en-US" b="0" i="0" dirty="0">
              <a:latin typeface="Arial" panose="020B0604020202020204" pitchFamily="34" charset="0"/>
              <a:ea typeface="ヒラギノ角ゴ Pro W3" pitchFamily="14" charset="-128"/>
            </a:endParaRPr>
          </a:p>
          <a:p>
            <a:endParaRPr lang="fr-FR" altLang="en-US" b="1" i="0" dirty="0">
              <a:latin typeface="Arial" panose="020B0604020202020204" pitchFamily="34" charset="0"/>
              <a:ea typeface="ヒラギノ角ゴ Pro W3" pitchFamily="14" charset="-128"/>
            </a:endParaRPr>
          </a:p>
          <a:p>
            <a:endParaRPr lang="fr-FR" altLang="en-US" b="1" i="0" dirty="0">
              <a:latin typeface="Arial" panose="020B0604020202020204" pitchFamily="34" charset="0"/>
              <a:ea typeface="ヒラギノ角ゴ Pro W3" pitchFamily="14" charset="-128"/>
            </a:endParaRPr>
          </a:p>
          <a:p>
            <a:endParaRPr lang="fr-FR" altLang="en-US" i="1" dirty="0">
              <a:latin typeface="Arial" panose="020B0604020202020204" pitchFamily="34" charset="0"/>
              <a:ea typeface="ヒラギノ角ゴ Pro W3" pitchFamily="14" charset="-128"/>
            </a:endParaRPr>
          </a:p>
          <a:p>
            <a:endParaRPr lang="fr-FR" sz="1200" i="1" kern="1200" baseline="0" dirty="0">
              <a:solidFill>
                <a:schemeClr val="tx1"/>
              </a:solidFill>
              <a:latin typeface="Arial" panose="020B0604020202020204" pitchFamily="34" charset="0"/>
              <a:ea typeface="+mn-ea"/>
              <a:cs typeface="+mn-cs"/>
            </a:endParaRPr>
          </a:p>
          <a:p>
            <a:endParaRPr lang="fr-FR" altLang="en-US" dirty="0">
              <a:latin typeface="Arial" panose="020B0604020202020204" pitchFamily="34" charset="0"/>
              <a:ea typeface="ヒラギノ角ゴ Pro W3" pitchFamily="14" charset="-128"/>
            </a:endParaRPr>
          </a:p>
        </p:txBody>
      </p:sp>
    </p:spTree>
    <p:extLst>
      <p:ext uri="{BB962C8B-B14F-4D97-AF65-F5344CB8AC3E}">
        <p14:creationId xmlns:p14="http://schemas.microsoft.com/office/powerpoint/2010/main" val="1427238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fait que la survivante vous raconte son histoire vous permet de comprendre ses principales inquiétudes et de connaître les informations que vous devrez recueillir pour appréhender parfaitement ses besoins. Les besoins de la survivante relèvent généralement de l'une des quatre catégories : sécurité, médical, psychosocial et juridique. Nous allons nous intéresser de manière plus approfondie sur l'évaluation de ces besoins. </a:t>
            </a:r>
          </a:p>
          <a:p>
            <a:endParaRPr lang="fr-FR" baseline="0" dirty="0"/>
          </a:p>
          <a:p>
            <a:r>
              <a:rPr lang="fr-FR" smtClean="0"/>
              <a:t>Nous traitons souvent en priorité la sécurité et la santé, car ces deux domaines peuvent sauver la vie de la survivante.  </a:t>
            </a:r>
          </a:p>
          <a:p>
            <a:endParaRPr lang="fr-FR" baseline="0"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17</a:t>
            </a:fld>
            <a:endParaRPr lang="fr-FR"/>
          </a:p>
        </p:txBody>
      </p:sp>
    </p:spTree>
    <p:extLst>
      <p:ext uri="{BB962C8B-B14F-4D97-AF65-F5344CB8AC3E}">
        <p14:creationId xmlns:p14="http://schemas.microsoft.com/office/powerpoint/2010/main" val="3117063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fait de déterminer la sécurité actuelle de la survivante est la catégorie d'évaluation la plus importante et doit donc être traité en premier. Vous déterminerez le niveau de sécurité de la survivante en comprenant son ressenti au niveau de la sécurité, chez elle et au sein de sa communauté, et en identifiant les systèmes de sécurité/soutien dont elle dispose.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18</a:t>
            </a:fld>
            <a:endParaRPr lang="fr-FR"/>
          </a:p>
        </p:txBody>
      </p:sp>
    </p:spTree>
    <p:extLst>
      <p:ext uri="{BB962C8B-B14F-4D97-AF65-F5344CB8AC3E}">
        <p14:creationId xmlns:p14="http://schemas.microsoft.com/office/powerpoint/2010/main" val="924163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Vous pouvez commencer par évaluer la sécurité lorsque la survivante raconte son histoire, en écoutant attentivement et en cherchant à repérer les situations, les circonstances et les personnes qui font du mal à la survivante. Vous pouvez ensuite intervenir en lui posant des questions qui vous permettront de mesurer son sentiment de sécurité. </a:t>
            </a:r>
          </a:p>
          <a:p>
            <a:endParaRPr lang="fr-FR" baseline="0" dirty="0"/>
          </a:p>
          <a:p>
            <a:r>
              <a:rPr lang="fr-FR" smtClean="0"/>
              <a:t>Vous pouvez proposer à la survivante d'utiliser une échelle de 1 à 5, 1 signifiant être en danger et 5 être parfaitement en sécurité, pour évaluer son sentiment de sécurité dans différentes situations ou différents contextes. Vous devrez identifier les personnes avec lesquelles elle ne se sent pas en sécurité et pourquoi, les lieux dans lesquels elle ne se sent pas en sécurité et pourquoi et, en cas de violence conjugale, la sécurité et les risques par rapport à l'agresseur. </a:t>
            </a:r>
          </a:p>
          <a:p>
            <a:endParaRPr lang="fr-FR" baseline="0" dirty="0"/>
          </a:p>
          <a:p>
            <a:endParaRPr lang="fr-FR" baseline="0" dirty="0"/>
          </a:p>
          <a:p>
            <a:r>
              <a:rPr lang="fr-FR" sz="1200" b="1" kern="1200" baseline="0" dirty="0">
                <a:solidFill>
                  <a:schemeClr val="tx1"/>
                </a:solidFill>
                <a:latin typeface="+mn-lt"/>
              </a:rPr>
              <a:t>Écoutez et évaluez :</a:t>
            </a:r>
          </a:p>
          <a:p>
            <a:r>
              <a:rPr lang="fr-FR" sz="1200" kern="1200" baseline="0" dirty="0">
                <a:solidFill>
                  <a:schemeClr val="tx1"/>
                </a:solidFill>
                <a:latin typeface="+mn-lt"/>
              </a:rPr>
              <a:t>Le sentiment de sécurité de la personne à son domicile et au sein de sa communauté</a:t>
            </a:r>
          </a:p>
          <a:p>
            <a:r>
              <a:rPr lang="fr-FR" sz="1200" kern="1200" baseline="0" dirty="0">
                <a:solidFill>
                  <a:schemeClr val="tx1"/>
                </a:solidFill>
                <a:latin typeface="+mn-lt"/>
              </a:rPr>
              <a:t>Identifiez les personnes avec lesquelles et les lieux dans lesquels la survivante ne se sent pas en sécurité et pourquoi. Pour cela, demandez-le à la</a:t>
            </a:r>
          </a:p>
          <a:p>
            <a:r>
              <a:rPr lang="fr-FR" sz="1200" kern="1200" baseline="0" dirty="0">
                <a:solidFill>
                  <a:schemeClr val="tx1"/>
                </a:solidFill>
                <a:latin typeface="+mn-lt"/>
              </a:rPr>
              <a:t>personne, ou placez des points sur une carte, c'est-à-dire procédez à une cartographie des lieux au sein de la communauté où</a:t>
            </a:r>
          </a:p>
          <a:p>
            <a:r>
              <a:rPr lang="fr-FR" sz="1200" kern="1200" baseline="0" dirty="0">
                <a:solidFill>
                  <a:schemeClr val="tx1"/>
                </a:solidFill>
                <a:latin typeface="+mn-lt"/>
              </a:rPr>
              <a:t>la personne ne se sent pas en sécurité.</a:t>
            </a:r>
          </a:p>
          <a:p>
            <a:endParaRPr lang="fr-FR" sz="1200" kern="1200" baseline="0" dirty="0">
              <a:solidFill>
                <a:schemeClr val="tx1"/>
              </a:solidFill>
              <a:latin typeface="+mn-lt"/>
              <a:ea typeface="+mn-ea"/>
              <a:cs typeface="+mn-cs"/>
            </a:endParaRPr>
          </a:p>
          <a:p>
            <a:endParaRPr lang="fr-FR"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19</a:t>
            </a:fld>
            <a:endParaRPr lang="fr-FR"/>
          </a:p>
        </p:txBody>
      </p:sp>
    </p:spTree>
    <p:extLst>
      <p:ext uri="{BB962C8B-B14F-4D97-AF65-F5344CB8AC3E}">
        <p14:creationId xmlns:p14="http://schemas.microsoft.com/office/powerpoint/2010/main" val="3945199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12 : Étape 2 – Évaluation</a:t>
            </a:r>
          </a:p>
          <a:p>
            <a:r>
              <a:rPr lang="fr-FR" sz="1200" kern="1200" dirty="0">
                <a:solidFill>
                  <a:schemeClr val="tx1"/>
                </a:solidFill>
                <a:effectLst/>
                <a:latin typeface="+mn-lt"/>
              </a:rPr>
              <a:t> </a:t>
            </a:r>
          </a:p>
          <a:p>
            <a:r>
              <a:rPr lang="fr-FR" sz="1200" b="1" kern="1200" dirty="0">
                <a:solidFill>
                  <a:schemeClr val="tx1"/>
                </a:solidFill>
                <a:effectLst/>
                <a:latin typeface="+mn-lt"/>
              </a:rPr>
              <a:t>Objectifs d'apprentissage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Utilisez une communication axée sur l'encouragement pour faciliter la divulgation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Cherchez à bien appréhender la situation de la survivante et ce qui s'est passé</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Procédez à une évaluation approfondie des besoins médicaux, psychologiques, juridiques et de sécurité</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De 2 à 3 heures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12.1 – Pré-évaluation (un pour le formateur et un pour le volontaire)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12.2 – Faciliter la divulgation (un par groupe)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12.3 – Activité récapitulative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12.4 – Évaluation du risque de suicide (un par participant)</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l'activité de jeu de rôle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l'étude de cas pour le document 12.3</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Préparez les grandes lignes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introduction et vue d'ensemble (1-4)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d'évaluation et évaluation (5-6)</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de pré-évaluation et diapositives (7-8)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Vue d'ensemble de l'évaluation (9)</a:t>
            </a:r>
            <a:endParaRPr lang="fr-FR" sz="1200" kern="1200" dirty="0">
              <a:solidFill>
                <a:schemeClr val="tx1"/>
              </a:solidFill>
              <a:effectLst/>
              <a:latin typeface="+mn-lt"/>
              <a:ea typeface="+mn-ea"/>
              <a:cs typeface="+mn-cs"/>
            </a:endParaRPr>
          </a:p>
          <a:p>
            <a:r>
              <a:rPr lang="fr-FR" sz="1200" kern="1200" baseline="0" dirty="0">
                <a:solidFill>
                  <a:schemeClr val="tx1"/>
                </a:solidFill>
                <a:effectLst/>
                <a:latin typeface="+mn-lt"/>
              </a:rPr>
              <a:t>25</a:t>
            </a:r>
            <a:r>
              <a:rPr lang="fr-FR" smtClean="0"/>
              <a:t> </a:t>
            </a:r>
            <a:r>
              <a:rPr lang="fr-FR" sz="1200" kern="1200" baseline="0" dirty="0">
                <a:solidFill>
                  <a:schemeClr val="tx1"/>
                </a:solidFill>
                <a:effectLst/>
                <a:latin typeface="+mn-lt"/>
              </a:rPr>
              <a:t>minutes – Faciliter la divulgation </a:t>
            </a:r>
            <a:r>
              <a:rPr lang="fr-FR" sz="1200" kern="1200" dirty="0">
                <a:solidFill>
                  <a:schemeClr val="tx1"/>
                </a:solidFill>
                <a:effectLst/>
                <a:latin typeface="+mn-lt"/>
              </a:rPr>
              <a:t>(10-14)</a:t>
            </a:r>
            <a:endParaRPr lang="fr-FR" sz="1200" kern="1200" dirty="0">
              <a:solidFill>
                <a:schemeClr val="tx1"/>
              </a:solidFill>
              <a:effectLst/>
              <a:latin typeface="+mn-lt"/>
              <a:ea typeface="+mn-ea"/>
              <a:cs typeface="+mn-cs"/>
            </a:endParaRPr>
          </a:p>
          <a:p>
            <a:r>
              <a:rPr lang="fr-FR" sz="1200" kern="1200" baseline="0" dirty="0">
                <a:solidFill>
                  <a:schemeClr val="tx1"/>
                </a:solidFill>
                <a:effectLst/>
                <a:latin typeface="+mn-lt"/>
              </a:rPr>
              <a:t>5</a:t>
            </a:r>
            <a:r>
              <a:rPr lang="fr-FR" smtClean="0"/>
              <a:t> </a:t>
            </a:r>
            <a:r>
              <a:rPr lang="fr-FR" sz="1200" kern="1200" baseline="0" dirty="0">
                <a:solidFill>
                  <a:schemeClr val="tx1"/>
                </a:solidFill>
                <a:effectLst/>
                <a:latin typeface="+mn-lt"/>
              </a:rPr>
              <a:t>minutes – Répondre à la divulgation </a:t>
            </a:r>
            <a:r>
              <a:rPr lang="fr-FR" sz="1200" kern="1200" dirty="0">
                <a:solidFill>
                  <a:schemeClr val="tx1"/>
                </a:solidFill>
                <a:effectLst/>
                <a:latin typeface="+mn-lt"/>
              </a:rPr>
              <a:t>(15)</a:t>
            </a:r>
            <a:endParaRPr lang="fr-F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30 à 60 minutes – Évaluer les besoins (16-30)  </a:t>
            </a:r>
            <a:r>
              <a:rPr lang="fr-FR" sz="1200" kern="1200" dirty="0">
                <a:solidFill>
                  <a:schemeClr val="tx1"/>
                </a:solidFill>
                <a:latin typeface="+mn-lt"/>
              </a:rPr>
              <a:t> (prévoyez un délai plus long pour inclure les informations facultatives portant sur l'évaluation du risque de suicide) </a:t>
            </a:r>
          </a:p>
          <a:p>
            <a:r>
              <a:rPr lang="fr-FR" sz="1200" kern="1200" baseline="0" dirty="0">
                <a:solidFill>
                  <a:schemeClr val="tx1"/>
                </a:solidFill>
                <a:effectLst/>
                <a:latin typeface="+mn-lt"/>
              </a:rPr>
              <a:t>30 à 45 minutes – </a:t>
            </a:r>
            <a:r>
              <a:rPr lang="fr-FR" sz="1200" kern="1200" dirty="0">
                <a:solidFill>
                  <a:schemeClr val="tx1"/>
                </a:solidFill>
                <a:effectLst/>
                <a:latin typeface="+mn-lt"/>
              </a:rPr>
              <a:t>Activité récapitulative (31-32)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(33)</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Bien qu'il soit important d'encourager les survivantes à recevoir des soins médicaux rapidement après avoir été agressées, il est également important de ne pas les décourager de solliciter des soins même après que le délai pour les services concernés soit dépassé (par exemple 120 heures pour la contraception). D'autres services thérapeutiques peuvent également être assurés après ce délai.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Il est important de comprendre que le processus de recherche d'aide est différent en fonction des survivantes ; certaines peuvent chercher de l'aide immédiatement après un incident violent alors qu'il peut falloir du temps à d'autres pour le faire. Par ailleurs, une survivante s'adresse rarement en premier lieu aux services « formels » pour obtenir de l'aide. En particulier dans les cas de violence conjugale, une survivante cherchera probablement de l'aide de diverses manières auprès de ses amis, sa famille ou d'autres membres de sa communauté, et aura ses propres solutions pour affronter et gérer la violence. Notre rôle ne consiste pas à partir de rien, mais à comprendre ce que la survivante fait déjà et comment nous pouvons soutenir ce processus.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connaître l'étape d'évaluation de la gestion des cas, y compris comment évaluer les besoins en matière de sécurité et de santé, psychosociaux et juridiques des survivantes.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En outre, il sera utile pour le formateur de savoir quels types de services sont (ou seraient vraisemblablement) disponibles dans le secteur où les intervenants fourniront les services aux survivantes.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La phase d'évaluation du processus de gestion des cas permet à un intervenant de comprendre la situation, les priorités et les besoins d'une survivante.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Avant de procéder à une évaluation plus systématique, nous devons chercher à comprendre les besoins immédiats en matière de santé et de sécurité, et où/comment la survivante a déjà cherché de l'aide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En évaluant les besoins d'une survivante, un intervenant doit chercher à comprendre le contexte de la survivante et quel est le problème pour lequel elle cherche de l'aide. À partir de là, nous travaillons avec la survivante pour déterminer si un soutien est nécessaire pour sa sécurité, sa santé et son bien-être psychosocial et, le cas échéant, quel type est nécessaire. Lors de l'évaluation des besoins d'assistance juridique, rappelez-vous que le soutien juridique peut entraîner des risques particuliers pour les survivantes et qu'aucune survivante ne devrait être forcée à engager des poursuites.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Tout au long de la phase d'évaluation, rappelez-vous de maintenir une conversation axée sur l'encouragement, en utilisant des déclarations de guérison et en prenant suffisamment de temps pour mettre la survivante à l'aise.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Il ne faut jamais forcer une survivante à accéder à des services avec lesquels elle n'est pas à l'aise.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fr-FR">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passer à l'évaluation de l'état de santé. Le but de l'évaluation de l'état de santé de la survivante est d'identifier si une orientation médicale est nécessaire. Pour cela, nous évaluons la volonté ou le désir de la survivante de se soumettre à un examen médical, le désir de la survivante d'obtenir des conseils en cas de grossesse et son désir de bénéficier de conseils sur le VIH/les MST et d'un dépistage, si possible.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20</a:t>
            </a:fld>
            <a:endParaRPr lang="fr-FR"/>
          </a:p>
        </p:txBody>
      </p:sp>
    </p:spTree>
    <p:extLst>
      <p:ext uri="{BB962C8B-B14F-4D97-AF65-F5344CB8AC3E}">
        <p14:creationId xmlns:p14="http://schemas.microsoft.com/office/powerpoint/2010/main" val="3927689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Comme pour l'évaluation de la sécurité, vous écouterez attentivement l'histoire de la survivante pour repérer les éventuelles conséquences médicales de ces expériences. Vous pourrez ensuite chercher à comprendre la nature de l'incident, par exemple, s'il s'agissait d'un viol/d'une agression sexuelle ou de violences physiques. Vous chercherez à obtenir la date et/ou l'heure de l'incident le plus récent et à savoir si la survivante souffre ou présente des blessures. Rappelez-vous qu'une survivante peut ne pas vouloir ou ne pas être en mesure de donner l'heure exacte de l'incident le plus récent/des précédents incidents.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21</a:t>
            </a:fld>
            <a:endParaRPr lang="fr-FR"/>
          </a:p>
        </p:txBody>
      </p:sp>
    </p:spTree>
    <p:extLst>
      <p:ext uri="{BB962C8B-B14F-4D97-AF65-F5344CB8AC3E}">
        <p14:creationId xmlns:p14="http://schemas.microsoft.com/office/powerpoint/2010/main" val="2383920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Une fois l'évaluation de l'état de santé terminée, vous déterminerez le niveau d'urgence des besoins de la survivante : urgents et non urgents. Si le dernier incident a eu lieu au cours des 120 dernières heures et si la survivante est blessée ou souffre de douleurs physiques, elle pourra bénéficier de services répondant à ses besoins urgents tels que : prévention du VIH, prévention de la grossesse, stabilisation médicale et/ou traitement médical et prélèvement d'éléments de preuve. Si la survivante souhaite que des preuves soient recueillies à des fins de poursuite judiciaire, il est important d'organiser un examen médical avec un professionnel qualifié et de documenter les résultats. Si la survivante ne s'est pas douchée ou n'est pas allée aux toilettes, un échantillon de sperme pourra être recueilli dans la bouche ou le vagin, respectivement dans un délai de 12 ou 48 heures. S'il n'y a pas eu pénétration, du sperme pourra être retrouvé sur le corps dans un délai de 6 heures. Par ailleurs, les lésions doivent être documentées de façon détaillée. </a:t>
            </a:r>
          </a:p>
          <a:p>
            <a:endParaRPr lang="fr-FR" baseline="0" dirty="0"/>
          </a:p>
          <a:p>
            <a:r>
              <a:rPr lang="fr-FR" smtClean="0"/>
              <a:t>Si la survivante ne souffre pas de douleurs physiques, si plus de 120 heures se sont écoulées depuis l'agression sexuelle et/ou si la nature de l'agression exclut les violences physiques, les attouchements ou la pénétration, une orientation médicale pourra être nécessaire mais elle ne sera pas urgente. Les survivantes d'agression sexuelle peuvent toujours avoir besoin d'un traitement médical ; ce traitement ne doit pas être retardé, et les survivantes ne doivent pas être dissuadées de demander une prise en charge médicale. Il est de votre devoir, en tant qu'intervenant, de l'informer des services à sa disposition et de la laisser choisir les services qu'elle souhaite. Les services médicaux non urgents mais néanmoins importants incluent les infections sexuellement transmissibles qui peuvent être traitées à l'aide d'antibiotiques, le vaccin contre l'hépatite B et le traitement de l'incontinence urinaire ou fécale qui peut indiquer des complications sévères associées à une lésion, telles qu'une fistule ou des lésions du sphincter. Enfin, il est recommandé de procéder à un examen clinique et à un examen des parties génitales externes et d'effectuer des analyses de laboratoire de routine.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22</a:t>
            </a:fld>
            <a:endParaRPr lang="fr-FR"/>
          </a:p>
        </p:txBody>
      </p:sp>
    </p:spTree>
    <p:extLst>
      <p:ext uri="{BB962C8B-B14F-4D97-AF65-F5344CB8AC3E}">
        <p14:creationId xmlns:p14="http://schemas.microsoft.com/office/powerpoint/2010/main" val="2730770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violences basées sur le genre ont de graves conséquences sur le bien-être émotionnel des survivantes. En tant qu'intervenant, vous pouvez commencer par mieux comprendre l'état émotionnel et le fonctionnement de la survivante en observant son style de communication et son comportement pendant qu'elle raconte son histoire. Vous pourrez ensuite effectuer un suivi de la personne en menant une évaluation de base de son fonctionnement psychosocial et enfin en lui demandant si sa façon de penser et son comportement ont changé depuis l'agression.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23</a:t>
            </a:fld>
            <a:endParaRPr lang="fr-FR"/>
          </a:p>
        </p:txBody>
      </p:sp>
    </p:spTree>
    <p:extLst>
      <p:ext uri="{BB962C8B-B14F-4D97-AF65-F5344CB8AC3E}">
        <p14:creationId xmlns:p14="http://schemas.microsoft.com/office/powerpoint/2010/main" val="379027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mener une rapide évaluation psychosociale, il peut être utile de commencer par vous faire une idée de la façon dont la survivante se sent. Pour cela, vous pouvez utiliser une échelle de 1 à 5, des images (de gens qui éprouvent des émotions ou des images plus abstraites de situations ou de couleurs) ou des émoticônes, et demander à la cliente d'indiquer le visage qui se rapproche le plus de ce qu'elle ressent à cet instant. </a:t>
            </a:r>
          </a:p>
          <a:p>
            <a:endParaRPr lang="fr-FR" baseline="0" dirty="0"/>
          </a:p>
          <a:p>
            <a:r>
              <a:rPr lang="fr-FR" smtClean="0"/>
              <a:t>Vous pouvez également observer son apparence et son comportement. Cela ne veut pas dire que vous porterez un jugement sur le sens de la mode ou le charme de la survivante, il s'agit plutôt d'évaluer sa capacité à maintenir un fonctionnement normal. Semble-t-elle éreintée ou désorganisée ?</a:t>
            </a:r>
          </a:p>
          <a:p>
            <a:endParaRPr lang="fr-FR" baseline="0" dirty="0"/>
          </a:p>
          <a:p>
            <a:r>
              <a:rPr lang="fr-FR" smtClean="0"/>
              <a:t>Vous devez également discuter avec la survivante pour savoir si ses sentiments ou son comportement ont changé depuis l'agression. Vous tenterez de rechercher des éléments indiquant qu'elle n'accomplit plus ses activités quotidiennes, ne quitte plus son domicile ou ne voit plus sa famille et ses amis, qu'elle a des difficultés à dormir, a changé ses habitudes alimentaires (elle mange trop ou pas assez), se sent triste la plupart du temps, se plaint de douleurs physiques ou dit qu'elle se sent désespérée. </a:t>
            </a:r>
            <a:r>
              <a:rPr lang="fr-FR" b="0" baseline="0" dirty="0"/>
              <a:t>P</a:t>
            </a:r>
            <a:r>
              <a:rPr lang="fr-FR" sz="1200" b="0" kern="1200" baseline="0" dirty="0">
                <a:solidFill>
                  <a:schemeClr val="tx1"/>
                </a:solidFill>
                <a:latin typeface="+mn-lt"/>
              </a:rPr>
              <a:t>our évaluer si les sentiments et le comportement de la personne ont changé, vous pouvez dire :</a:t>
            </a:r>
          </a:p>
          <a:p>
            <a:r>
              <a:rPr lang="fr-FR" sz="1200" i="1" kern="1200" baseline="0" dirty="0">
                <a:solidFill>
                  <a:schemeClr val="tx1"/>
                </a:solidFill>
                <a:latin typeface="+mn-lt"/>
              </a:rPr>
              <a:t>Parfois, ce qui vous est arrivé peut changer le comportement ou les émotions des survivantes.</a:t>
            </a:r>
          </a:p>
          <a:p>
            <a:r>
              <a:rPr lang="fr-FR" sz="1200" i="1" kern="1200" baseline="0" dirty="0">
                <a:solidFill>
                  <a:schemeClr val="tx1"/>
                </a:solidFill>
                <a:latin typeface="+mn-lt"/>
              </a:rPr>
              <a:t>J'aimerais vous poser certaines questions concernant la façon dont vous vous sentez et ce que vous avez fait</a:t>
            </a:r>
          </a:p>
          <a:p>
            <a:r>
              <a:rPr lang="fr-FR" sz="1200" i="1" kern="1200" baseline="0" dirty="0">
                <a:solidFill>
                  <a:schemeClr val="tx1"/>
                </a:solidFill>
                <a:latin typeface="+mn-lt"/>
              </a:rPr>
              <a:t>récemment. Depuis que [l'incident], avez-vous/êtes-vous. . . [inspirez-vous des exemples fournis]</a:t>
            </a:r>
          </a:p>
          <a:p>
            <a:endParaRPr lang="fr-FR" baseline="0" dirty="0"/>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Le fait de comprendre comment les sentiments et le comportement de la personne ont changé depuis l'incident peut vous aider à comprendre</a:t>
            </a:r>
          </a:p>
          <a:p>
            <a:r>
              <a:rPr lang="fr-FR" sz="1200" kern="1200" baseline="0" dirty="0">
                <a:solidFill>
                  <a:schemeClr val="tx1"/>
                </a:solidFill>
                <a:latin typeface="+mn-lt"/>
              </a:rPr>
              <a:t>comment elle fonctionne et de quel soutien elle a besoin. Par exemple, les survivantes qui répondent « oui » à la plupart</a:t>
            </a:r>
          </a:p>
          <a:p>
            <a:r>
              <a:rPr lang="fr-FR" sz="1200" kern="1200" baseline="0" dirty="0">
                <a:solidFill>
                  <a:schemeClr val="tx1"/>
                </a:solidFill>
                <a:latin typeface="+mn-lt"/>
              </a:rPr>
              <a:t>de ces questions peuvent souffrir de dépression ou d'anxiété, et pourraient avoir besoin de services psychosociaux</a:t>
            </a:r>
          </a:p>
          <a:p>
            <a:r>
              <a:rPr lang="fr-FR" sz="1200" kern="1200" baseline="0" dirty="0">
                <a:solidFill>
                  <a:schemeClr val="tx1"/>
                </a:solidFill>
                <a:latin typeface="+mn-lt"/>
              </a:rPr>
              <a:t>ou de soins psychiatriques plus avancés.</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24</a:t>
            </a:fld>
            <a:endParaRPr lang="fr-FR"/>
          </a:p>
        </p:txBody>
      </p:sp>
    </p:spTree>
    <p:extLst>
      <p:ext uri="{BB962C8B-B14F-4D97-AF65-F5344CB8AC3E}">
        <p14:creationId xmlns:p14="http://schemas.microsoft.com/office/powerpoint/2010/main" val="1862367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baseline="0" dirty="0">
                <a:solidFill>
                  <a:schemeClr val="tx1"/>
                </a:solidFill>
                <a:latin typeface="+mn-lt"/>
              </a:rPr>
              <a:t>Évaluez les opportunités en matière d'éducation et de moyens de subsistance</a:t>
            </a:r>
          </a:p>
          <a:p>
            <a:r>
              <a:rPr lang="fr-FR" sz="1200" kern="1200" baseline="0" dirty="0">
                <a:solidFill>
                  <a:schemeClr val="tx1"/>
                </a:solidFill>
                <a:latin typeface="+mn-lt"/>
              </a:rPr>
              <a:t>Pour de nombreuses survivantes, une source de revenus et une activité valorisante peuvent être des sources considérables de soutien</a:t>
            </a:r>
          </a:p>
          <a:p>
            <a:r>
              <a:rPr lang="fr-FR" sz="1200" kern="1200" baseline="0" dirty="0">
                <a:solidFill>
                  <a:schemeClr val="tx1"/>
                </a:solidFill>
                <a:latin typeface="+mn-lt"/>
              </a:rPr>
              <a:t>émotionnel et pratique, ce qui les aide à renforcer leur estime de soi et à garantir leur indépendance financière. L'éducation peut également être</a:t>
            </a:r>
          </a:p>
          <a:p>
            <a:r>
              <a:rPr lang="fr-FR" sz="1200" kern="1200" baseline="0" dirty="0">
                <a:solidFill>
                  <a:schemeClr val="tx1"/>
                </a:solidFill>
                <a:latin typeface="+mn-lt"/>
              </a:rPr>
              <a:t>importante pour les survivantes, que ce soit des adultes ou des enfants, car elle leur apporte non seulement des connaissances et compétences précieuses, mais</a:t>
            </a:r>
          </a:p>
          <a:p>
            <a:r>
              <a:rPr lang="fr-FR" sz="1200" kern="1200" baseline="0" dirty="0">
                <a:solidFill>
                  <a:schemeClr val="tx1"/>
                </a:solidFill>
                <a:latin typeface="+mn-lt"/>
              </a:rPr>
              <a:t>également une routine journalière et éventuellement un groupe de soutien social.</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Gardez à l'esprit les considérations importantes suivantes lorsque vous évaluez les opportunités liées à l'éducation et aux moyens de subsistance :</a:t>
            </a:r>
          </a:p>
          <a:p>
            <a:pPr>
              <a:buFont typeface="Arial" pitchFamily="34" charset="0"/>
              <a:buChar char="•"/>
            </a:pPr>
            <a:r>
              <a:rPr lang="fr-FR" sz="1200" kern="1200" baseline="0" dirty="0">
                <a:solidFill>
                  <a:schemeClr val="tx1"/>
                </a:solidFill>
                <a:latin typeface="+mn-lt"/>
              </a:rPr>
              <a:t> Cherchez à comprendre si les activités d'éducation/de subsistance de la survivante ont joué un rôle dans les VBG</a:t>
            </a:r>
          </a:p>
          <a:p>
            <a:r>
              <a:rPr lang="fr-FR" sz="1200" kern="1200" baseline="0" dirty="0">
                <a:solidFill>
                  <a:schemeClr val="tx1"/>
                </a:solidFill>
                <a:latin typeface="+mn-lt"/>
              </a:rPr>
              <a:t>qu'elle a subies. Dans certains cas, les survivantes sont exposées à la violence dans le cadre de leur travail ou de leurs activités d'éducation,</a:t>
            </a:r>
          </a:p>
          <a:p>
            <a:r>
              <a:rPr lang="fr-FR" sz="1200" kern="1200" baseline="0" dirty="0">
                <a:solidFill>
                  <a:schemeClr val="tx1"/>
                </a:solidFill>
                <a:latin typeface="+mn-lt"/>
              </a:rPr>
              <a:t>par exemple à l'école ou en se rendant au marché. Cela pourrait les dissuader de poursuivre leurs</a:t>
            </a:r>
          </a:p>
          <a:p>
            <a:r>
              <a:rPr lang="fr-FR" sz="1200" kern="1200" baseline="0" dirty="0">
                <a:solidFill>
                  <a:schemeClr val="tx1"/>
                </a:solidFill>
                <a:latin typeface="+mn-lt"/>
              </a:rPr>
              <a:t>activités, les rendant ainsi éventuellement plus vulnérables à long terme. Il est important d'en parler lors de</a:t>
            </a:r>
          </a:p>
          <a:p>
            <a:r>
              <a:rPr lang="fr-FR" sz="1200" kern="1200" baseline="0" dirty="0">
                <a:solidFill>
                  <a:schemeClr val="tx1"/>
                </a:solidFill>
                <a:latin typeface="+mn-lt"/>
              </a:rPr>
              <a:t>l'évaluation de la sécurité.</a:t>
            </a:r>
          </a:p>
          <a:p>
            <a:pPr>
              <a:buFont typeface="Arial" pitchFamily="34" charset="0"/>
              <a:buChar char="•"/>
            </a:pPr>
            <a:r>
              <a:rPr lang="fr-FR" sz="1200" kern="1200" baseline="0" dirty="0">
                <a:solidFill>
                  <a:schemeClr val="tx1"/>
                </a:solidFill>
                <a:latin typeface="+mn-lt"/>
              </a:rPr>
              <a:t> Cherchez à comprendre si les activités d'éducation/de subsistance ont joué un rôle dans les objectifs de vie de la survivante. Le rêve d'une</a:t>
            </a:r>
          </a:p>
          <a:p>
            <a:r>
              <a:rPr lang="fr-FR" sz="1200" kern="1200" baseline="0" dirty="0">
                <a:solidFill>
                  <a:schemeClr val="tx1"/>
                </a:solidFill>
                <a:latin typeface="+mn-lt"/>
              </a:rPr>
              <a:t>survivante de finir l'école ou de créer sa propre entreprise peut constituer une partie importante de ses objectifs de vie et de son plan</a:t>
            </a:r>
          </a:p>
          <a:p>
            <a:r>
              <a:rPr lang="fr-FR" sz="1200" kern="1200" baseline="0" dirty="0">
                <a:solidFill>
                  <a:schemeClr val="tx1"/>
                </a:solidFill>
                <a:latin typeface="+mn-lt"/>
              </a:rPr>
              <a:t>d'action. Elle peut avoir l'impression que l'incident ou sa situation après l'incident ne lui permettra pas de réaliser ses</a:t>
            </a:r>
          </a:p>
          <a:p>
            <a:r>
              <a:rPr lang="fr-FR" sz="1200" kern="1200" baseline="0" dirty="0">
                <a:solidFill>
                  <a:schemeClr val="tx1"/>
                </a:solidFill>
                <a:latin typeface="+mn-lt"/>
              </a:rPr>
              <a:t>ambitions. Il est également important de comprendre que l'éducation/les moyens de subsistance peuvent ne pas faire partie des objectifs d'une survivante</a:t>
            </a:r>
          </a:p>
          <a:p>
            <a:r>
              <a:rPr lang="fr-FR" sz="1200" kern="1200" baseline="0" dirty="0">
                <a:solidFill>
                  <a:schemeClr val="tx1"/>
                </a:solidFill>
                <a:latin typeface="+mn-lt"/>
              </a:rPr>
              <a:t>et que ses besoins peuvent ne pas être satisfaits dans ce domaine. À ce titre, l'orientation vers de tels services ne doit pas être automatique,</a:t>
            </a:r>
          </a:p>
          <a:p>
            <a:r>
              <a:rPr lang="fr-FR" sz="1200" kern="1200" baseline="0" dirty="0">
                <a:solidFill>
                  <a:schemeClr val="tx1"/>
                </a:solidFill>
                <a:latin typeface="+mn-lt"/>
              </a:rPr>
              <a:t>mais plutôt basée sur le besoin exprimé. Évitez de suggérer que les activités d'éducation/de subsistance seront d'une manière ou d'une autre</a:t>
            </a:r>
          </a:p>
          <a:p>
            <a:r>
              <a:rPr lang="fr-FR" sz="1200" kern="1200" baseline="0" dirty="0">
                <a:solidFill>
                  <a:schemeClr val="tx1"/>
                </a:solidFill>
                <a:latin typeface="+mn-lt"/>
              </a:rPr>
              <a:t>une solution pour les survivantes.</a:t>
            </a:r>
          </a:p>
          <a:p>
            <a:pPr>
              <a:buFont typeface="Arial" pitchFamily="34" charset="0"/>
              <a:buChar char="•"/>
            </a:pPr>
            <a:r>
              <a:rPr lang="fr-FR" sz="1200" kern="1200" baseline="0" dirty="0">
                <a:solidFill>
                  <a:schemeClr val="tx1"/>
                </a:solidFill>
                <a:latin typeface="+mn-lt"/>
              </a:rPr>
              <a:t> Identifiez les opportunités d'une survivante, les obstacles auxquels elle est confrontée et les soutiens dont elle bénéficie pour accéder à l'éducation/aux moyens de subsistance. Quelles</a:t>
            </a:r>
          </a:p>
          <a:p>
            <a:r>
              <a:rPr lang="fr-FR" sz="1200" kern="1200" baseline="0" dirty="0">
                <a:solidFill>
                  <a:schemeClr val="tx1"/>
                </a:solidFill>
                <a:latin typeface="+mn-lt"/>
              </a:rPr>
              <a:t>étaient les activités d'éducation/de subsistance de la survivante avant l'incident ? Peut-elle les reprendre ou utiliser</a:t>
            </a:r>
          </a:p>
          <a:p>
            <a:r>
              <a:rPr lang="fr-FR" sz="1200" kern="1200" baseline="0" dirty="0">
                <a:solidFill>
                  <a:schemeClr val="tx1"/>
                </a:solidFill>
                <a:latin typeface="+mn-lt"/>
              </a:rPr>
              <a:t>ses compétences dans le cadre de nouveaux projets ? A-t-elle d'autres compétences dont elle pourrait se servir ou d'autres projets</a:t>
            </a:r>
          </a:p>
          <a:p>
            <a:r>
              <a:rPr lang="fr-FR" sz="1200" kern="1200" baseline="0" dirty="0">
                <a:solidFill>
                  <a:schemeClr val="tx1"/>
                </a:solidFill>
                <a:latin typeface="+mn-lt"/>
              </a:rPr>
              <a:t>qu'elle souhaiterait étudier ? Existe-t-il des programmes de formation dans le secteur qui pourraient intéresser la survivante ? Y a-t-il</a:t>
            </a:r>
          </a:p>
          <a:p>
            <a:r>
              <a:rPr lang="fr-FR" sz="1200" kern="1200" baseline="0" dirty="0">
                <a:solidFill>
                  <a:schemeClr val="tx1"/>
                </a:solidFill>
                <a:latin typeface="+mn-lt"/>
              </a:rPr>
              <a:t>une garderie, un ami ou un proche qui pourrait s'occuper de ses enfants pendant qu'elle</a:t>
            </a:r>
          </a:p>
          <a:p>
            <a:r>
              <a:rPr lang="fr-FR" sz="1200" kern="1200" baseline="0" dirty="0">
                <a:solidFill>
                  <a:schemeClr val="tx1"/>
                </a:solidFill>
                <a:latin typeface="+mn-lt"/>
              </a:rPr>
              <a:t>suit des cours ?</a:t>
            </a:r>
          </a:p>
          <a:p>
            <a:pPr>
              <a:buFont typeface="Arial" pitchFamily="34" charset="0"/>
              <a:buChar char="•"/>
            </a:pPr>
            <a:r>
              <a:rPr lang="fr-FR" sz="1200" kern="1200" baseline="0" dirty="0">
                <a:solidFill>
                  <a:schemeClr val="tx1"/>
                </a:solidFill>
                <a:latin typeface="+mn-lt"/>
              </a:rPr>
              <a:t> Avant d'entamer une conversation avec la survivante, assurez-vous que vous connaissez bien les soutiens</a:t>
            </a:r>
          </a:p>
          <a:p>
            <a:r>
              <a:rPr lang="fr-FR" sz="1200" kern="1200" baseline="0" dirty="0">
                <a:solidFill>
                  <a:schemeClr val="tx1"/>
                </a:solidFill>
                <a:latin typeface="+mn-lt"/>
              </a:rPr>
              <a:t>et services existants concernant l'éducation et les moyens de subsistance dans votre région, afin de pouvoir lui fournir des informations précises</a:t>
            </a:r>
          </a:p>
          <a:p>
            <a:r>
              <a:rPr lang="fr-FR" sz="1200" kern="1200" baseline="0" dirty="0">
                <a:solidFill>
                  <a:schemeClr val="tx1"/>
                </a:solidFill>
                <a:latin typeface="+mn-lt"/>
              </a:rPr>
              <a:t>sur les options dont elle dispose. Ne donnez pas de faux espoirs. Vous devez également connaître les risques</a:t>
            </a:r>
          </a:p>
          <a:p>
            <a:r>
              <a:rPr lang="fr-FR" sz="1200" kern="1200" baseline="0" dirty="0">
                <a:solidFill>
                  <a:schemeClr val="tx1"/>
                </a:solidFill>
                <a:latin typeface="+mn-lt"/>
              </a:rPr>
              <a:t>potentiels de ces activités et en discuter avec la survivante.</a:t>
            </a:r>
          </a:p>
          <a:p>
            <a:pPr>
              <a:buFont typeface="Arial" pitchFamily="34" charset="0"/>
              <a:buChar char="•"/>
            </a:pPr>
            <a:r>
              <a:rPr lang="fr-FR" sz="1200" kern="1200" baseline="0" dirty="0">
                <a:solidFill>
                  <a:schemeClr val="tx1"/>
                </a:solidFill>
                <a:latin typeface="+mn-lt"/>
              </a:rPr>
              <a:t>  Identifiez un éventail de possibilités en matière d'éducation et de moyens de subsistance pour les survivantes. Ne partez pas du principe qu'une solution unique convient à tout le monde.</a:t>
            </a:r>
          </a:p>
          <a:p>
            <a:r>
              <a:rPr lang="fr-FR" sz="1200" kern="1200" baseline="0" dirty="0">
                <a:solidFill>
                  <a:schemeClr val="tx1"/>
                </a:solidFill>
                <a:latin typeface="+mn-lt"/>
              </a:rPr>
              <a:t>Le soutien aux jeunes survivantes, afin qu'elles continuent à suivre une scolarité ou retournent à l'école, est important et peut nécessiter une orientation</a:t>
            </a:r>
          </a:p>
          <a:p>
            <a:r>
              <a:rPr lang="fr-FR" sz="1200" kern="1200" baseline="0" dirty="0">
                <a:solidFill>
                  <a:schemeClr val="tx1"/>
                </a:solidFill>
                <a:latin typeface="+mn-lt"/>
              </a:rPr>
              <a:t>vers des programmes d'apprentissage accélérés ou des cours de rattrapage. Lorsque la scolarité n'est pas un choix approprié,</a:t>
            </a:r>
          </a:p>
          <a:p>
            <a:r>
              <a:rPr lang="fr-FR" sz="1200" kern="1200" baseline="0" dirty="0">
                <a:solidFill>
                  <a:schemeClr val="tx1"/>
                </a:solidFill>
                <a:latin typeface="+mn-lt"/>
              </a:rPr>
              <a:t>l'enseignement des compétences essentielles, et les classes d'alphabétisation et d'initiation au calcul peuvent être un bon moyen de fournir aux survivantes, adultes et adolescentes,</a:t>
            </a:r>
          </a:p>
          <a:p>
            <a:r>
              <a:rPr lang="fr-FR" sz="1200" kern="1200" baseline="0" dirty="0">
                <a:solidFill>
                  <a:schemeClr val="tx1"/>
                </a:solidFill>
                <a:latin typeface="+mn-lt"/>
              </a:rPr>
              <a:t>des connaissances et des compétences importantes, de même qu'une activité valorisante. Les activités de subsistance doivent également être soigneusement</a:t>
            </a:r>
          </a:p>
          <a:p>
            <a:r>
              <a:rPr lang="fr-FR" sz="1200" kern="1200" baseline="0" dirty="0">
                <a:solidFill>
                  <a:schemeClr val="tx1"/>
                </a:solidFill>
                <a:latin typeface="+mn-lt"/>
              </a:rPr>
              <a:t>développées pour s'adapter à l'environnement économique, aux capacités et à la situation familiale des survivantes. L'apprentissage, la formation à</a:t>
            </a:r>
          </a:p>
          <a:p>
            <a:r>
              <a:rPr lang="fr-FR" sz="1200" kern="1200" baseline="0" dirty="0">
                <a:solidFill>
                  <a:schemeClr val="tx1"/>
                </a:solidFill>
                <a:latin typeface="+mn-lt"/>
              </a:rPr>
              <a:t>la création d'entreprises, de même que les programmes consacrés à l'emploi, peuvent être de bonnes options pour les survivantes, selon</a:t>
            </a:r>
          </a:p>
          <a:p>
            <a:r>
              <a:rPr lang="fr-FR" sz="1200" kern="1200" baseline="0" dirty="0">
                <a:solidFill>
                  <a:schemeClr val="tx1"/>
                </a:solidFill>
                <a:latin typeface="+mn-lt"/>
              </a:rPr>
              <a:t>leur situation.</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Travaillez en coordination avec les prestataires de services œuvrant dans le domaine de l'éducation et des moyens de subsistance pour trouver des moyens appropriés d'impliquer les survivantes dans leurs</a:t>
            </a:r>
          </a:p>
          <a:p>
            <a:r>
              <a:rPr lang="fr-FR" sz="1200" kern="1200" baseline="0" dirty="0">
                <a:solidFill>
                  <a:schemeClr val="tx1"/>
                </a:solidFill>
                <a:latin typeface="+mn-lt"/>
              </a:rPr>
              <a:t>activités. Il est généralement déconseillé de mener des programmes spécifiques pour les survivantes, car ils pourraient</a:t>
            </a:r>
          </a:p>
          <a:p>
            <a:r>
              <a:rPr lang="fr-FR" sz="1200" kern="1200" baseline="0" dirty="0">
                <a:solidFill>
                  <a:schemeClr val="tx1"/>
                </a:solidFill>
                <a:latin typeface="+mn-lt"/>
              </a:rPr>
              <a:t>donner lieu à une certaine stigmatisation. De plus, il est probable que de nombreuses personnes risquant d'être exposées aux VBG bénéficieraient</a:t>
            </a:r>
          </a:p>
          <a:p>
            <a:r>
              <a:rPr lang="fr-FR" sz="1200" kern="1200" baseline="0" dirty="0">
                <a:solidFill>
                  <a:schemeClr val="tx1"/>
                </a:solidFill>
                <a:latin typeface="+mn-lt"/>
              </a:rPr>
              <a:t>également de ces programmes. Idéalement, il faudrait des moyens sûrs d'orienter en toute confidentialité les survivantes vers</a:t>
            </a:r>
          </a:p>
          <a:p>
            <a:r>
              <a:rPr lang="fr-FR" sz="1200" kern="1200" baseline="0" dirty="0">
                <a:solidFill>
                  <a:schemeClr val="tx1"/>
                </a:solidFill>
                <a:latin typeface="+mn-lt"/>
              </a:rPr>
              <a:t>des programmes existants qui pourraient les intégrer dans la société, sans révéler ce qui leur est arrivé ou sans créer l'impression</a:t>
            </a:r>
          </a:p>
          <a:p>
            <a:r>
              <a:rPr lang="fr-FR" sz="1200" kern="1200" baseline="0" dirty="0">
                <a:solidFill>
                  <a:schemeClr val="tx1"/>
                </a:solidFill>
                <a:latin typeface="+mn-lt"/>
              </a:rPr>
              <a:t>que les survivantes de VBG bénéficient d'un traitement spécial.</a:t>
            </a:r>
          </a:p>
          <a:p>
            <a:pPr>
              <a:buFont typeface="Arial" pitchFamily="34" charset="0"/>
              <a:buChar char="•"/>
            </a:pPr>
            <a:r>
              <a:rPr lang="fr-FR" sz="1200" kern="1200" baseline="0" dirty="0">
                <a:solidFill>
                  <a:schemeClr val="tx1"/>
                </a:solidFill>
                <a:latin typeface="+mn-lt"/>
              </a:rPr>
              <a:t>  Il peut être important de fournir un soutien supplémentaire aux survivantes qui exercent des activités d'éducation/de subsistance,</a:t>
            </a:r>
          </a:p>
          <a:p>
            <a:r>
              <a:rPr lang="fr-FR" sz="1200" kern="1200" baseline="0" dirty="0">
                <a:solidFill>
                  <a:schemeClr val="tx1"/>
                </a:solidFill>
                <a:latin typeface="+mn-lt"/>
              </a:rPr>
              <a:t>en particulier les adolescentes. En plus des solutions de garderie, les survivantes peuvent avoir besoin d'un soutien et d'un encadrement</a:t>
            </a:r>
          </a:p>
          <a:p>
            <a:r>
              <a:rPr lang="fr-FR" sz="1200" kern="1200" baseline="0" dirty="0">
                <a:solidFill>
                  <a:schemeClr val="tx1"/>
                </a:solidFill>
                <a:latin typeface="+mn-lt"/>
              </a:rPr>
              <a:t>financier ou psychosocial supplémentaires afin de suivre et réussir leur formation ou leurs programmes d'apprentissage.</a:t>
            </a:r>
          </a:p>
          <a:p>
            <a:pPr>
              <a:buFont typeface="Arial" pitchFamily="34" charset="0"/>
              <a:buChar char="•"/>
            </a:pPr>
            <a:r>
              <a:rPr lang="fr-FR" sz="1200" kern="1200" baseline="0" dirty="0">
                <a:solidFill>
                  <a:schemeClr val="tx1"/>
                </a:solidFill>
                <a:latin typeface="+mn-lt"/>
              </a:rPr>
              <a:t> Si une survivante est orientée vers une activité sans soutien supplémentaire, elle pourrait abandonner et</a:t>
            </a:r>
          </a:p>
          <a:p>
            <a:r>
              <a:rPr lang="fr-FR" sz="1200" kern="1200" baseline="0" dirty="0">
                <a:solidFill>
                  <a:schemeClr val="tx1"/>
                </a:solidFill>
                <a:latin typeface="+mn-lt"/>
              </a:rPr>
              <a:t>s'en aller en ayant un profond sentiment d'échec, ce qui peut nuire à sa volonté de réessayer. Les orientations doivent</a:t>
            </a:r>
          </a:p>
          <a:p>
            <a:r>
              <a:rPr lang="fr-FR" sz="1200" kern="1200" baseline="0" dirty="0">
                <a:solidFill>
                  <a:schemeClr val="tx1"/>
                </a:solidFill>
                <a:latin typeface="+mn-lt"/>
              </a:rPr>
              <a:t>être envisagées après mûre réflexion, et après s'être demandé si l'activité est appropriée et de quelle façon la survivante</a:t>
            </a:r>
          </a:p>
          <a:p>
            <a:r>
              <a:rPr lang="fr-FR" sz="1200" kern="1200" baseline="0" dirty="0">
                <a:solidFill>
                  <a:schemeClr val="tx1"/>
                </a:solidFill>
                <a:latin typeface="+mn-lt"/>
              </a:rPr>
              <a:t>sera soutenue. Ce soutien pourrait être fourni dans le cadre de la gestion des cas ou dans le cadre du programme</a:t>
            </a:r>
          </a:p>
          <a:p>
            <a:r>
              <a:rPr lang="fr-FR" sz="1200" kern="1200" baseline="0" dirty="0">
                <a:solidFill>
                  <a:schemeClr val="tx1"/>
                </a:solidFill>
                <a:latin typeface="+mn-lt"/>
              </a:rPr>
              <a:t>d'éducation/de subsistance.</a:t>
            </a:r>
          </a:p>
          <a:p>
            <a:r>
              <a:rPr lang="fr-FR" sz="1200" b="1" kern="1200" baseline="0" dirty="0">
                <a:solidFill>
                  <a:schemeClr val="tx1"/>
                </a:solidFill>
                <a:latin typeface="+mn-lt"/>
              </a:rPr>
              <a:t>Identifiez les facteurs de protection et les forces</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25</a:t>
            </a:fld>
            <a:endParaRPr lang="fr-FR"/>
          </a:p>
        </p:txBody>
      </p:sp>
    </p:spTree>
    <p:extLst>
      <p:ext uri="{BB962C8B-B14F-4D97-AF65-F5344CB8AC3E}">
        <p14:creationId xmlns:p14="http://schemas.microsoft.com/office/powerpoint/2010/main" val="1909755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dernier élément de l'évaluation des besoins psychosociaux d'une survivante consiste à l'aider à identifier ses facteurs de protection et ses forces. Cela peut commencer lorsqu'elle vous raconte son histoire. Vous devez repérer les forces au sein de sa famille et dans le cadre de ses conditions de vie, le soutien social, les croyances spirituelles/religieuses et les mécanismes de soutien positifs tels que la marche, la lecture ou le chant. Après que la survivante a raconté son histoire, vous pouvez lui poser des questions de suivi directes et chercher à découvrir les facteurs de protection et les forces dans sa vie. Vous trouverez quelques exemples de ces questions sur la droite de cette diapositive : </a:t>
            </a:r>
          </a:p>
          <a:p>
            <a:pPr lvl="1">
              <a:buClr>
                <a:schemeClr val="accent4">
                  <a:lumMod val="75000"/>
                </a:schemeClr>
              </a:buClr>
            </a:pPr>
            <a:r>
              <a:rPr lang="fr-FR" smtClean="0"/>
              <a:t>Que faites-vous lorsque vous avez peur ?</a:t>
            </a:r>
          </a:p>
          <a:p>
            <a:pPr lvl="1">
              <a:buClr>
                <a:schemeClr val="accent4">
                  <a:lumMod val="75000"/>
                </a:schemeClr>
              </a:buClr>
            </a:pPr>
            <a:r>
              <a:rPr lang="fr-FR" smtClean="0"/>
              <a:t>Que faites-vous lorsque vous êtes triste ?</a:t>
            </a:r>
          </a:p>
          <a:p>
            <a:pPr lvl="1">
              <a:buClr>
                <a:schemeClr val="accent4">
                  <a:lumMod val="75000"/>
                </a:schemeClr>
              </a:buClr>
            </a:pPr>
            <a:r>
              <a:rPr lang="fr-FR" smtClean="0"/>
              <a:t>Que faites-vous pour vous sentir en sécurité ?</a:t>
            </a:r>
          </a:p>
          <a:p>
            <a:pPr lvl="1">
              <a:buClr>
                <a:schemeClr val="accent4">
                  <a:lumMod val="75000"/>
                </a:schemeClr>
              </a:buClr>
            </a:pPr>
            <a:r>
              <a:rPr lang="fr-FR" smtClean="0"/>
              <a:t>Quelles sont les personnes avec lesquelles vous vous sentez en sécurité ?</a:t>
            </a:r>
          </a:p>
          <a:p>
            <a:pPr lvl="1">
              <a:buClr>
                <a:schemeClr val="accent4">
                  <a:lumMod val="75000"/>
                </a:schemeClr>
              </a:buClr>
            </a:pPr>
            <a:r>
              <a:rPr lang="fr-FR" smtClean="0"/>
              <a:t>Quelles sont les personnes qui vous donnent de l'espoir et de la force ?</a:t>
            </a:r>
          </a:p>
          <a:p>
            <a:pPr lvl="1">
              <a:buClr>
                <a:schemeClr val="accent4">
                  <a:lumMod val="75000"/>
                </a:schemeClr>
              </a:buClr>
            </a:pPr>
            <a:r>
              <a:rPr lang="fr-FR" smtClean="0"/>
              <a:t>Quels sont vos centres d'intérêt ?</a:t>
            </a:r>
          </a:p>
          <a:p>
            <a:r>
              <a:rPr lang="fr-FR" smtClean="0"/>
              <a:t>Toutes ces informations vous permettront de dresser un portrait complet de l'état psychosocial, des besoins et des forces de la survivante.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26</a:t>
            </a:fld>
            <a:endParaRPr lang="fr-FR"/>
          </a:p>
        </p:txBody>
      </p:sp>
    </p:spTree>
    <p:extLst>
      <p:ext uri="{BB962C8B-B14F-4D97-AF65-F5344CB8AC3E}">
        <p14:creationId xmlns:p14="http://schemas.microsoft.com/office/powerpoint/2010/main" val="1909755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quatrième élément de l'évaluation est l'évaluation juridique. Dans le cadre de cet élément, vous chercherez à déterminer s'il est dans l'intérêt de la survivante d'intenter une action en justice par le biais du système judiciaire existant. Pour cela, déterminez s'il est dans l'intérêt de la survivante de chercher à obtenir une réponse judiciaire et à connaître les options existantes pour obtenir justice dans votre contexte, qu'il soit formel ou informel. Il est important de noter que, sauf si une survivante soulève la question du signalement de son cas à la police ou si elle souhaite engager des poursuites, en général nous ne menons PAS d'évaluation des besoins juridiques lors de l'évaluation initiale avec la survivante. </a:t>
            </a:r>
          </a:p>
          <a:p>
            <a:endParaRPr lang="fr-FR" baseline="0" dirty="0"/>
          </a:p>
          <a:p>
            <a:r>
              <a:rPr lang="fr-FR" smtClean="0"/>
              <a:t>En outre, notre rôle n'est PAS de forcer la survivante à faire appel à un quelconque service, y compris juridique. N'oubliez pas qu'une survivante connaît sa situation et ses besoins mieux que vous. Il se peut également qu'elle connaisse les risques alors que nous ne les connaissons pas.</a:t>
            </a:r>
          </a:p>
          <a:p>
            <a:endParaRPr lang="fr-FR" baseline="0" dirty="0"/>
          </a:p>
          <a:p>
            <a:r>
              <a:rPr lang="fr-FR" b="1" baseline="0" dirty="0"/>
              <a:t>*Avant de passer à l'activité, indiquez aux participants qu'il n'est pas toujours nécessaire d'utiliser des évaluations complètes (ou tous les différents types d'évaluation) pour chaque survivante : le besoin de chacune dépendra du cas. Par exemple, si une survivante vous fait clairement savoir dès le début du processus de gestion des cas qu'elle ne souhaite pas engager une action en justice, il ne sera pas nécessaire de procéder à l'évaluation juridique (bien que vous deviez quand même l'informer de ses droits et des options dont elle dispose au titre de l'assistance juridique et de la réponse judiciaire, si cela est possible).* </a:t>
            </a:r>
            <a:endParaRPr lang="fr-FR" b="1"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27</a:t>
            </a:fld>
            <a:endParaRPr lang="fr-FR"/>
          </a:p>
        </p:txBody>
      </p:sp>
    </p:spTree>
    <p:extLst>
      <p:ext uri="{BB962C8B-B14F-4D97-AF65-F5344CB8AC3E}">
        <p14:creationId xmlns:p14="http://schemas.microsoft.com/office/powerpoint/2010/main" val="2008317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12.3 - Activité récapitulative**</a:t>
            </a:r>
          </a:p>
          <a:p>
            <a:endParaRPr lang="fr-FR" dirty="0"/>
          </a:p>
          <a:p>
            <a:r>
              <a:rPr lang="fr-FR" smtClean="0"/>
              <a:t>Récapitulons ! Commencez par vous numéroter deux par deux. Ensuite, les numéros 1 lèveront la main et chercheront un numéro 2 avec lequel ils n'ont jamais travaillé.  Tous les participants se répartissent par groupes de deux.  Si vous êtes un numéro 1, vous effectuerez l'évaluation de l'état de santé et l'évaluation psychosociale pour cette étude de cas en tant qu'intervenant.   Si vous êtes un numéro 2, vous effectuerez l'évaluation de la sécurité et l'évaluation juridique pour cette étude de cas.  Vous jouerez donc tour à tour le rôle de l'intervenant et de la survivante.  </a:t>
            </a:r>
          </a:p>
          <a:p>
            <a:endParaRPr lang="fr-FR" baseline="0" dirty="0"/>
          </a:p>
          <a:p>
            <a:r>
              <a:rPr lang="fr-FR" smtClean="0"/>
              <a:t>Après environ 10 minutes, les groupes rejoindront l'ensemble du groupe. </a:t>
            </a:r>
          </a:p>
          <a:p>
            <a:endParaRPr lang="fr-FR" baseline="0" dirty="0"/>
          </a:p>
          <a:p>
            <a:r>
              <a:rPr lang="fr-FR" smtClean="0"/>
              <a:t>(Après les jeux de rôle par équipe) Y a-t-il des équipes qui voudraient se porter volontaires pour présenter leur jeu de rôle devant l'ensemble du groupe ? </a:t>
            </a:r>
          </a:p>
          <a:p>
            <a:endParaRPr lang="fr-FR" baseline="0" dirty="0"/>
          </a:p>
          <a:p>
            <a:r>
              <a:rPr lang="fr-FR" b="1" baseline="0" dirty="0"/>
              <a:t>*Demandez à des volontaires d'effectuer le jeu de rôle. Entre les jeux de rôle, animez la discussion en groupe sur le jeu de rôle*</a:t>
            </a:r>
            <a:endParaRPr lang="fr-FR" b="1"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28</a:t>
            </a:fld>
            <a:endParaRPr lang="fr-FR"/>
          </a:p>
        </p:txBody>
      </p:sp>
    </p:spTree>
    <p:extLst>
      <p:ext uri="{BB962C8B-B14F-4D97-AF65-F5344CB8AC3E}">
        <p14:creationId xmlns:p14="http://schemas.microsoft.com/office/powerpoint/2010/main" val="27867559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fr-FR" sz="1200" kern="1200" dirty="0">
                <a:solidFill>
                  <a:schemeClr val="tx1"/>
                </a:solidFill>
                <a:latin typeface="+mn-lt"/>
              </a:rPr>
              <a:t>Le risque de suicide de la survivante est l'une des conséquences les plus graves des VBG. On peut s'attendre à ce que la survivante veuille mourir, mette fin à ses jours ou « disparaître ». Si une survivante exprime de tels sentiments, il est important d'effectuer une évaluation plus approfondie. La principale tâche consiste à déterminer si ce n'est qu'un sentiment, ou un </a:t>
            </a:r>
            <a:r>
              <a:rPr lang="fr-FR" sz="1200" b="1" kern="1200" dirty="0">
                <a:solidFill>
                  <a:schemeClr val="tx1"/>
                </a:solidFill>
                <a:latin typeface="+mn-lt"/>
              </a:rPr>
              <a:t>sentiment associé à une intention d'agir </a:t>
            </a:r>
            <a:r>
              <a:rPr lang="fr-FR" sz="1200" kern="1200" dirty="0">
                <a:solidFill>
                  <a:schemeClr val="tx1"/>
                </a:solidFill>
                <a:latin typeface="+mn-lt"/>
              </a:rPr>
              <a:t>(c'est-à-dire l'intention réelle de s'ôter la vie). Certains membres du personnel s'inquiètent et pensent que s'ils demandent à une personne si elle a des pensées suicidaires, cela l'incitera à penser au suicide. Rien ne prouve que ce soit le cas.  </a:t>
            </a:r>
          </a:p>
          <a:p>
            <a:endParaRPr lang="fr-FR" sz="1100" kern="1200" dirty="0">
              <a:solidFill>
                <a:schemeClr val="tx1"/>
              </a:solidFill>
              <a:latin typeface="+mn-lt"/>
              <a:ea typeface="+mn-ea"/>
              <a:cs typeface="+mn-cs"/>
            </a:endParaRPr>
          </a:p>
          <a:p>
            <a:r>
              <a:rPr lang="fr-FR" sz="1200" b="1" kern="1200" dirty="0">
                <a:solidFill>
                  <a:schemeClr val="tx1"/>
                </a:solidFill>
                <a:latin typeface="+mn-lt"/>
              </a:rPr>
              <a:t>Les organismes devront avoir des politiques claires sur la façon dont les cas de risque de suicide sont traités, basées sur la capacité du personnel et des superviseurs à effectuer les évaluations du risque de suicide. Si le personnel n'a pas été spécialement formé sur la façon de procéder, alors un superviseur devra en être informé immédiatement, et une orientation vers des services de santé mentale plus spécialisés devra être envisagée, si cela est possible. </a:t>
            </a:r>
            <a:endParaRPr lang="fr-FR" sz="1100" kern="1200" dirty="0">
              <a:solidFill>
                <a:schemeClr val="tx1"/>
              </a:solidFill>
              <a:latin typeface="+mn-lt"/>
              <a:ea typeface="+mn-ea"/>
              <a:cs typeface="+mn-cs"/>
            </a:endParaRPr>
          </a:p>
          <a:p>
            <a:endParaRPr lang="fr-FR" sz="1200" kern="1200" dirty="0">
              <a:solidFill>
                <a:schemeClr val="tx1"/>
              </a:solidFill>
              <a:latin typeface="+mn-lt"/>
              <a:ea typeface="+mn-ea"/>
              <a:cs typeface="+mn-cs"/>
            </a:endParaRPr>
          </a:p>
          <a:p>
            <a:r>
              <a:rPr lang="fr-FR" sz="1200" kern="1200" dirty="0">
                <a:solidFill>
                  <a:schemeClr val="tx1"/>
                </a:solidFill>
                <a:latin typeface="+mn-lt"/>
              </a:rPr>
              <a:t>Si cela fait partie de votre politique organisationnelle et si vous avez suivi une formation adéquate, vous devrez suivre les directives relatives à l'évaluation du risque de suicide qui comprennent les étapes suivantes :</a:t>
            </a:r>
            <a:endParaRPr lang="fr-FR" sz="1100" kern="1200" dirty="0">
              <a:solidFill>
                <a:schemeClr val="tx1"/>
              </a:solidFill>
              <a:latin typeface="+mn-lt"/>
              <a:ea typeface="+mn-ea"/>
              <a:cs typeface="+mn-cs"/>
            </a:endParaRPr>
          </a:p>
          <a:p>
            <a:pPr lvl="0"/>
            <a:r>
              <a:rPr lang="fr-FR" sz="1200" kern="1200" dirty="0">
                <a:solidFill>
                  <a:schemeClr val="tx1"/>
                </a:solidFill>
                <a:latin typeface="+mn-lt"/>
              </a:rPr>
              <a:t>Étape 1 : Évaluer les pensées suicidaires actuelles/passées</a:t>
            </a:r>
            <a:endParaRPr lang="fr-FR" sz="1100" kern="1200" dirty="0">
              <a:solidFill>
                <a:schemeClr val="tx1"/>
              </a:solidFill>
              <a:latin typeface="+mn-lt"/>
              <a:ea typeface="+mn-ea"/>
              <a:cs typeface="+mn-cs"/>
            </a:endParaRPr>
          </a:p>
          <a:p>
            <a:pPr lvl="0"/>
            <a:r>
              <a:rPr lang="fr-FR" sz="1200" kern="1200" dirty="0">
                <a:solidFill>
                  <a:schemeClr val="tx1"/>
                </a:solidFill>
                <a:latin typeface="+mn-lt"/>
              </a:rPr>
              <a:t>Étape 2 : Évaluer le risque : létalité et besoins de sécurité </a:t>
            </a:r>
            <a:endParaRPr lang="fr-FR" sz="1100" kern="1200" dirty="0">
              <a:solidFill>
                <a:schemeClr val="tx1"/>
              </a:solidFill>
              <a:latin typeface="+mn-lt"/>
              <a:ea typeface="+mn-ea"/>
              <a:cs typeface="+mn-cs"/>
            </a:endParaRPr>
          </a:p>
          <a:p>
            <a:pPr lvl="0"/>
            <a:r>
              <a:rPr lang="fr-FR" sz="1200" kern="1200" dirty="0">
                <a:solidFill>
                  <a:schemeClr val="tx1"/>
                </a:solidFill>
                <a:latin typeface="+mn-lt"/>
              </a:rPr>
              <a:t>Étape 3 : Réagir face à ces sentiments et apporter un soutien</a:t>
            </a:r>
            <a:endParaRPr lang="fr-FR" sz="1100" kern="1200" dirty="0">
              <a:solidFill>
                <a:schemeClr val="tx1"/>
              </a:solidFill>
              <a:latin typeface="+mn-lt"/>
              <a:ea typeface="+mn-ea"/>
              <a:cs typeface="+mn-cs"/>
            </a:endParaRPr>
          </a:p>
          <a:p>
            <a:pPr lvl="0"/>
            <a:r>
              <a:rPr lang="fr-FR" sz="1200" kern="1200" dirty="0">
                <a:solidFill>
                  <a:schemeClr val="tx1"/>
                </a:solidFill>
                <a:latin typeface="+mn-lt"/>
              </a:rPr>
              <a:t>Étape 4 : Élaborer un contrat de sécurité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b="1" kern="1200" dirty="0">
                <a:solidFill>
                  <a:schemeClr val="tx1"/>
                </a:solidFill>
                <a:latin typeface="+mn-lt"/>
              </a:rPr>
              <a:t>Étape 2 : Évaluer le risque : létalité et besoins de sécurité</a:t>
            </a:r>
            <a:endParaRPr lang="fr-FR" sz="1100" kern="1200" dirty="0">
              <a:solidFill>
                <a:schemeClr val="tx1"/>
              </a:solidFill>
              <a:latin typeface="+mn-lt"/>
              <a:ea typeface="+mn-ea"/>
              <a:cs typeface="+mn-cs"/>
            </a:endParaRPr>
          </a:p>
          <a:p>
            <a:r>
              <a:rPr lang="fr-FR" sz="1200" kern="1200" dirty="0">
                <a:solidFill>
                  <a:schemeClr val="tx1"/>
                </a:solidFill>
                <a:latin typeface="+mn-lt"/>
              </a:rPr>
              <a:t>Vous devez examiner attentivement les indices afin de déterminer si la personne a prévu de se suicider. Vous devez </a:t>
            </a:r>
            <a:r>
              <a:rPr lang="fr-FR" sz="1200" b="1" kern="1200" dirty="0">
                <a:solidFill>
                  <a:schemeClr val="tx1"/>
                </a:solidFill>
                <a:latin typeface="+mn-lt"/>
              </a:rPr>
              <a:t>évaluer les tentatives de suicide passées</a:t>
            </a:r>
            <a:r>
              <a:rPr lang="fr-FR" sz="1200" kern="1200" dirty="0">
                <a:solidFill>
                  <a:schemeClr val="tx1"/>
                </a:solidFill>
                <a:latin typeface="+mn-lt"/>
              </a:rPr>
              <a:t>, car elles constituent autant de signes de risque plus élevé. Voici les questions à poser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i="1" kern="1200" dirty="0">
                <a:solidFill>
                  <a:schemeClr val="tx1"/>
                </a:solidFill>
                <a:latin typeface="+mn-lt"/>
              </a:rPr>
              <a:t>« Pouvez-vous me dire comment vous mettriez fin à vos jours ? [Laissez à la survivante le temps de répondre.] Que feriez-vous ? Quand vous êtes-vous dit que vous le feriez ? Où vous êtes-vous dit que vous le feriez ? Des (pistolets/médicaments/autres méthodes) sont (accessibles chez vous/faciles à obtenir) ? »</a:t>
            </a:r>
            <a:endParaRPr lang="fr-FR" sz="1100" kern="1200" dirty="0">
              <a:solidFill>
                <a:schemeClr val="tx1"/>
              </a:solidFill>
              <a:latin typeface="+mn-lt"/>
              <a:ea typeface="+mn-ea"/>
              <a:cs typeface="+mn-cs"/>
            </a:endParaRPr>
          </a:p>
          <a:p>
            <a:r>
              <a:rPr lang="fr-FR" sz="1200" i="1" kern="1200" dirty="0">
                <a:solidFill>
                  <a:schemeClr val="tx1"/>
                </a:solidFill>
                <a:latin typeface="+mn-lt"/>
              </a:rPr>
              <a:t> </a:t>
            </a:r>
            <a:endParaRPr lang="fr-FR" sz="1100" kern="1200" dirty="0">
              <a:solidFill>
                <a:schemeClr val="tx1"/>
              </a:solidFill>
              <a:latin typeface="+mn-lt"/>
              <a:ea typeface="+mn-ea"/>
              <a:cs typeface="+mn-cs"/>
            </a:endParaRPr>
          </a:p>
          <a:p>
            <a:r>
              <a:rPr lang="fr-FR" sz="1200" i="1" kern="1200" dirty="0">
                <a:solidFill>
                  <a:schemeClr val="tx1"/>
                </a:solidFill>
                <a:latin typeface="+mn-lt"/>
              </a:rPr>
              <a:t>« Vous est-il déjà arrivé de commencer à faire quelque chose pour mettre fin à vos jours, puis de changer d'avis ? Quelqu'un vous a-t-il déjà empêchée de mettre fin à vos jours ou interrompue ? Que s'est-il passé ? Quand cela est-il arrivé ? Combien de fois cela est-il arrivé ? » </a:t>
            </a:r>
            <a:endParaRPr lang="fr-FR" sz="1100" kern="1200" dirty="0">
              <a:solidFill>
                <a:schemeClr val="tx1"/>
              </a:solidFill>
              <a:latin typeface="+mn-lt"/>
              <a:ea typeface="+mn-ea"/>
              <a:cs typeface="+mn-cs"/>
            </a:endParaRPr>
          </a:p>
          <a:p>
            <a:pPr lvl="0"/>
            <a:r>
              <a:rPr lang="fr-FR" sz="1200" b="1" kern="1200" dirty="0">
                <a:solidFill>
                  <a:schemeClr val="tx1"/>
                </a:solidFill>
                <a:latin typeface="+mn-lt"/>
              </a:rPr>
              <a:t>Si la personne est incapable d'expliquer</a:t>
            </a:r>
            <a:r>
              <a:rPr lang="fr-FR" sz="1200" kern="1200" dirty="0">
                <a:solidFill>
                  <a:schemeClr val="tx1"/>
                </a:solidFill>
                <a:latin typeface="+mn-lt"/>
              </a:rPr>
              <a:t> comment elle mettrait fin à ses jours et/ou si elle n'a encore jamais tenté de se suicider, le risque est moins imminent. À ce stade, vous devez soutenir la personne en étudiant avec elle les qualités qu'elle possède pour faire face aux sentiments et pensées difficiles et, si nécessaire, élaborer avec elle un plan d'action pour assurer sa sécurité (voir l'étape 4).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pPr lvl="0"/>
            <a:r>
              <a:rPr lang="fr-FR" sz="1200" b="1" kern="1200" dirty="0">
                <a:solidFill>
                  <a:schemeClr val="tx1"/>
                </a:solidFill>
                <a:latin typeface="+mn-lt"/>
              </a:rPr>
              <a:t>Si la survivante est capable d'expliquer un plan et/ou indique qu'elle a déjà tenté de se suicider,</a:t>
            </a:r>
            <a:r>
              <a:rPr lang="fr-FR" sz="1200" kern="1200" dirty="0">
                <a:solidFill>
                  <a:schemeClr val="tx1"/>
                </a:solidFill>
                <a:latin typeface="+mn-lt"/>
              </a:rPr>
              <a:t> le risque est plus imminent. Vous devez alors passer à la prochaine étape.</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b="1" kern="1200" dirty="0">
                <a:solidFill>
                  <a:schemeClr val="tx1"/>
                </a:solidFill>
                <a:latin typeface="+mn-lt"/>
              </a:rPr>
              <a:t>Étape 3 : Réagir face à ces sentiments et apporter un soutien</a:t>
            </a:r>
            <a:endParaRPr lang="fr-FR" sz="1100" kern="1200" dirty="0">
              <a:solidFill>
                <a:schemeClr val="tx1"/>
              </a:solidFill>
              <a:latin typeface="+mn-lt"/>
              <a:ea typeface="+mn-ea"/>
              <a:cs typeface="+mn-cs"/>
            </a:endParaRPr>
          </a:p>
          <a:p>
            <a:r>
              <a:rPr lang="fr-FR" sz="1200" kern="1200" dirty="0">
                <a:solidFill>
                  <a:schemeClr val="tx1"/>
                </a:solidFill>
                <a:latin typeface="+mn-lt"/>
              </a:rPr>
              <a:t>Vous devez impérativement garder votre calme si la personne exprime des pensées suicidaires et explique son plan pour mettre fin à ses jours. Contrairement à ce que vous feriez de manière instinctive, il ne faut pas tenter de dissuader la personne de se faire du mal, ni lui donner de conseils sur ce qu'elle devrait faire. Ce désir de mourir sert un objectif pour elle : elle tente une dernière fois de sentir qu'elle a le contrôle de quelque chose. Dites-lui : </a:t>
            </a:r>
            <a:endParaRPr lang="fr-FR" sz="1100" kern="1200" dirty="0">
              <a:solidFill>
                <a:schemeClr val="tx1"/>
              </a:solidFill>
              <a:latin typeface="+mn-lt"/>
              <a:ea typeface="+mn-ea"/>
              <a:cs typeface="+mn-cs"/>
            </a:endParaRPr>
          </a:p>
          <a:p>
            <a:r>
              <a:rPr lang="fr-FR" sz="1200" i="1" kern="1200" dirty="0">
                <a:solidFill>
                  <a:schemeClr val="tx1"/>
                </a:solidFill>
                <a:latin typeface="+mn-lt"/>
              </a:rPr>
              <a:t>« Je comprends ce que vous ressentez, et j'en suis désolé(e). Je sais que ça n'a pas été facile pour vous de partager ces informations. Vous êtes très courageuse de me l'avoir dit.</a:t>
            </a:r>
            <a:r>
              <a:rPr lang="fr-FR" smtClean="0"/>
              <a:t> </a:t>
            </a:r>
            <a:r>
              <a:rPr lang="fr-FR" sz="1200" i="1" kern="1200" dirty="0">
                <a:solidFill>
                  <a:schemeClr val="tx1"/>
                </a:solidFill>
                <a:latin typeface="+mn-lt"/>
              </a:rPr>
              <a:t>C'est important pour moi que vous ne vous fassiez pas de mal. J'aimerais qu'on réfléchisse ensemble à un plan pour vous aider à ne pas vous faire de mal. Est-ce que vous êtes d'accord ?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b="1" kern="1200" dirty="0">
                <a:solidFill>
                  <a:schemeClr val="tx1"/>
                </a:solidFill>
                <a:latin typeface="+mn-lt"/>
              </a:rPr>
              <a:t>Étape 4 : Élaborer un plan visant à assurer la sécurité</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Élaborer avec la survivante un contrat de sécurité est une manière pour vous de l'aider à identifier ses propres stratégies de prévention et d'atténuation. Expliquez le but de ce contrat.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u="sng" kern="1200" dirty="0">
                <a:solidFill>
                  <a:schemeClr val="tx1"/>
                </a:solidFill>
                <a:latin typeface="+mn-lt"/>
              </a:rPr>
              <a:t>Aidez la personne à identifier les </a:t>
            </a:r>
            <a:r>
              <a:rPr lang="fr-FR" sz="1200" b="1" u="sng" kern="1200" dirty="0">
                <a:solidFill>
                  <a:schemeClr val="tx1"/>
                </a:solidFill>
                <a:latin typeface="+mn-lt"/>
              </a:rPr>
              <a:t>signaux d'avertissement </a:t>
            </a:r>
            <a:r>
              <a:rPr lang="fr-FR" sz="1200" u="sng" kern="1200" dirty="0">
                <a:solidFill>
                  <a:schemeClr val="tx1"/>
                </a:solidFill>
                <a:latin typeface="+mn-lt"/>
              </a:rPr>
              <a:t>:</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Que se passe-t-il quand vous commencez à penser à mettre fin à vos jours ou à vous faire du mal ? Que ressentez-vous ? À quoi pensez-vous ? Comment saurez-vous que vous avez besoin d'utiliser ces stratégies ? » </a:t>
            </a:r>
            <a:endParaRPr lang="fr-FR" sz="1100" kern="1200" dirty="0">
              <a:solidFill>
                <a:schemeClr val="tx1"/>
              </a:solidFill>
              <a:latin typeface="+mn-lt"/>
              <a:ea typeface="+mn-ea"/>
              <a:cs typeface="+mn-cs"/>
            </a:endParaRPr>
          </a:p>
          <a:p>
            <a:pPr lvl="1"/>
            <a:r>
              <a:rPr lang="fr-FR" sz="1200" kern="1200" dirty="0">
                <a:solidFill>
                  <a:schemeClr val="tx1"/>
                </a:solidFill>
                <a:latin typeface="+mn-lt"/>
              </a:rPr>
              <a:t>Dressez la liste des signaux d'avertissement (pensées, images, processus de réflexion, humeur et/ou comportements) à l'aide des propres mots de la survivante.</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u="sng" kern="1200" dirty="0">
                <a:solidFill>
                  <a:schemeClr val="tx1"/>
                </a:solidFill>
                <a:latin typeface="+mn-lt"/>
              </a:rPr>
              <a:t>Aidez la survivante à </a:t>
            </a:r>
            <a:r>
              <a:rPr lang="fr-FR" sz="1200" b="1" u="sng" kern="1200" dirty="0">
                <a:solidFill>
                  <a:schemeClr val="tx1"/>
                </a:solidFill>
                <a:latin typeface="+mn-lt"/>
              </a:rPr>
              <a:t>identifier des stratégies pour aller mieux </a:t>
            </a:r>
            <a:r>
              <a:rPr lang="fr-FR" sz="1200" u="sng" kern="1200" dirty="0">
                <a:solidFill>
                  <a:schemeClr val="tx1"/>
                </a:solidFill>
                <a:latin typeface="+mn-lt"/>
              </a:rPr>
              <a:t>:</a:t>
            </a:r>
            <a:endParaRPr lang="fr-FR" sz="1100" kern="1200" dirty="0">
              <a:solidFill>
                <a:schemeClr val="tx1"/>
              </a:solidFill>
              <a:latin typeface="+mn-lt"/>
              <a:ea typeface="+mn-ea"/>
              <a:cs typeface="+mn-cs"/>
            </a:endParaRPr>
          </a:p>
          <a:p>
            <a:r>
              <a:rPr lang="fr-FR" sz="1200" kern="1200" dirty="0">
                <a:solidFill>
                  <a:schemeClr val="tx1"/>
                </a:solidFill>
                <a:latin typeface="+mn-lt"/>
              </a:rPr>
              <a:t>Expliquez à la survivante : « Nous voulons trouver d'autres choses que vous pourriez faire pour vous sentir mieux. »</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Dans le passé, quand vous avez pensé à mettre fin à vos jours, qu'est-ce qui vous en a empêchée ? »</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Y a-t-il des choses que vous pouvez faire pour aller mieux quand vous commencez à penser à vous faire du mal ou à mettre fin à vos jours ? Qu'est-ce qui vous a aidée à vous sentir mieux dans le passé ? Y a-t-il quelqu'un à qui vous pouvez parler ou vers qui vous tourner ? »</a:t>
            </a:r>
            <a:endParaRPr lang="fr-FR" sz="1100" kern="1200" dirty="0">
              <a:solidFill>
                <a:schemeClr val="tx1"/>
              </a:solidFill>
              <a:latin typeface="+mn-lt"/>
              <a:ea typeface="+mn-ea"/>
              <a:cs typeface="+mn-cs"/>
            </a:endParaRPr>
          </a:p>
          <a:p>
            <a:pPr lvl="1"/>
            <a:r>
              <a:rPr lang="fr-FR" sz="1200" kern="1200" dirty="0">
                <a:solidFill>
                  <a:schemeClr val="tx1"/>
                </a:solidFill>
                <a:latin typeface="+mn-lt"/>
              </a:rPr>
              <a:t>En fonction de ses réponses, mettez-vous d'accord avec elle pour qu'elle utilise ces stratégies/fasse ces choses utiles plutôt que de se faire du mal. </a:t>
            </a:r>
            <a:endParaRPr lang="fr-FR" sz="1100" kern="1200" dirty="0">
              <a:solidFill>
                <a:schemeClr val="tx1"/>
              </a:solidFill>
              <a:latin typeface="+mn-lt"/>
              <a:ea typeface="+mn-ea"/>
              <a:cs typeface="+mn-cs"/>
            </a:endParaRPr>
          </a:p>
          <a:p>
            <a:pPr lvl="0"/>
            <a:r>
              <a:rPr lang="fr-FR" sz="1200" kern="1200" dirty="0">
                <a:solidFill>
                  <a:schemeClr val="tx1"/>
                </a:solidFill>
                <a:latin typeface="+mn-lt"/>
              </a:rPr>
              <a:t>Demandez à la personne ce qui pourrait l'empêcher d'utiliser ces stratégies pour aller mieux.  En d'autres termes, vous voulez identifier les stratégies qui sont pratiques et faisables pour elle.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Si la personne ne parvient pas à identifier ces stratégies, vous devrez vous adresser à un superviseur et discuter avec lui de la possibilité d'orienter la personne vers des services de santé mentale, ou si ces derniers ne sont pas disponibles, vers des soins médicaux d'urgence.  </a:t>
            </a:r>
            <a:endParaRPr lang="fr-FR" sz="1100" kern="1200" dirty="0">
              <a:solidFill>
                <a:schemeClr val="tx1"/>
              </a:solidFill>
              <a:latin typeface="+mn-lt"/>
              <a:ea typeface="+mn-ea"/>
              <a:cs typeface="+mn-cs"/>
            </a:endParaRPr>
          </a:p>
          <a:p>
            <a:r>
              <a:rPr lang="fr-FR" sz="1200" i="1" kern="1200" dirty="0">
                <a:solidFill>
                  <a:schemeClr val="tx1"/>
                </a:solidFill>
                <a:latin typeface="+mn-lt"/>
              </a:rPr>
              <a:t> </a:t>
            </a:r>
            <a:endParaRPr lang="fr-FR" sz="1100" kern="1200" dirty="0">
              <a:solidFill>
                <a:schemeClr val="tx1"/>
              </a:solidFill>
              <a:latin typeface="+mn-lt"/>
              <a:ea typeface="+mn-ea"/>
              <a:cs typeface="+mn-cs"/>
            </a:endParaRPr>
          </a:p>
          <a:p>
            <a:r>
              <a:rPr lang="fr-FR" sz="1200" b="1" u="sng" kern="1200" dirty="0">
                <a:solidFill>
                  <a:schemeClr val="tx1"/>
                </a:solidFill>
                <a:latin typeface="+mn-lt"/>
              </a:rPr>
              <a:t>Identifiez un « ange gardien »</a:t>
            </a:r>
            <a:endParaRPr lang="fr-FR" sz="1100" kern="1200" dirty="0">
              <a:solidFill>
                <a:schemeClr val="tx1"/>
              </a:solidFill>
              <a:latin typeface="+mn-lt"/>
              <a:ea typeface="+mn-ea"/>
              <a:cs typeface="+mn-cs"/>
            </a:endParaRPr>
          </a:p>
          <a:p>
            <a:r>
              <a:rPr lang="fr-FR" sz="1200" b="1" kern="1200" dirty="0">
                <a:solidFill>
                  <a:schemeClr val="tx1"/>
                </a:solidFill>
                <a:latin typeface="+mn-lt"/>
              </a:rPr>
              <a:t>« </a:t>
            </a:r>
            <a:r>
              <a:rPr lang="fr-FR" sz="1200" i="1" kern="1200" dirty="0">
                <a:solidFill>
                  <a:schemeClr val="tx1"/>
                </a:solidFill>
                <a:latin typeface="+mn-lt"/>
              </a:rPr>
              <a:t>Je veux vous aider à assurer votre sécurité. Pensez-vous à quelqu'un dans votre famille ou à un ami qui pourrait rester à vos côtés ? Pouvons-nous travailler ensemble pour faire en sorte que cette personne accepte de rester à vos côtés afin de vous protéger ? »</a:t>
            </a:r>
            <a:endParaRPr lang="fr-FR" sz="1100" kern="1200" dirty="0">
              <a:solidFill>
                <a:schemeClr val="tx1"/>
              </a:solidFill>
              <a:latin typeface="+mn-lt"/>
              <a:ea typeface="+mn-ea"/>
              <a:cs typeface="+mn-cs"/>
            </a:endParaRPr>
          </a:p>
          <a:p>
            <a:r>
              <a:rPr lang="fr-FR" sz="1200" kern="1200" dirty="0">
                <a:solidFill>
                  <a:schemeClr val="tx1"/>
                </a:solidFill>
                <a:latin typeface="+mn-lt"/>
              </a:rPr>
              <a:t>Expliquez à la personne qu'outre la mise en place des stratégies qu'elle a identifiées, un ami ou un autre membre de sa famille doit être prévenu(e) pour pouvoir intervenir en tant qu'« ange gardien » de la survivante. Ce doit être quelqu'un qui pourra rester aux côtés de la personne à tout moment pendant au moins les 24 heures suivantes.  </a:t>
            </a:r>
            <a:endParaRPr lang="fr-FR" sz="1100" kern="1200" dirty="0">
              <a:solidFill>
                <a:schemeClr val="tx1"/>
              </a:solidFill>
              <a:latin typeface="+mn-lt"/>
              <a:ea typeface="+mn-ea"/>
              <a:cs typeface="+mn-cs"/>
            </a:endParaRPr>
          </a:p>
          <a:p>
            <a:r>
              <a:rPr lang="fr-FR" sz="1200" kern="1200" dirty="0">
                <a:solidFill>
                  <a:schemeClr val="tx1"/>
                </a:solidFill>
                <a:latin typeface="+mn-lt"/>
              </a:rPr>
              <a:t>Si la survivante ne connaît personne, vous devrez vous adresser à un superviseur et discuter avec lui de la possibilité d'orienter la personne vers des services de santé mentale, ou si ces derniers ne sont pas disponibles, vers des soins médicaux d'urgence. Vous devrez accompagner la personne, car il ne serait pas prudent de la laisser seule.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Vous pouvez documenter le plan visant à assurer la sécurité que vous avez élaboré avec la survivante, car il pourra lui servir de pense-bête en période de crise. Comme avec tout document, ne le fournissez à la personne que si elle le trouve utile et que cela ne présente pas de risques.   </a:t>
            </a:r>
            <a:endParaRPr lang="fr-FR" sz="1100" kern="1200" dirty="0">
              <a:solidFill>
                <a:schemeClr val="tx1"/>
              </a:solidFill>
              <a:latin typeface="+mn-lt"/>
              <a:ea typeface="+mn-ea"/>
              <a:cs typeface="+mn-cs"/>
            </a:endParaRPr>
          </a:p>
          <a:p>
            <a:r>
              <a:rPr lang="fr-FR" sz="1200" kern="1200" dirty="0">
                <a:solidFill>
                  <a:schemeClr val="tx1"/>
                </a:solidFill>
                <a:latin typeface="+mn-lt"/>
              </a:rPr>
              <a:t> </a:t>
            </a:r>
          </a:p>
          <a:p>
            <a:r>
              <a:rPr lang="fr-FR" sz="1200" kern="1200" dirty="0">
                <a:solidFill>
                  <a:schemeClr val="tx1"/>
                </a:solidFill>
                <a:latin typeface="+mn-lt"/>
              </a:rPr>
              <a:t>IRC et UNICEF (2012).  </a:t>
            </a:r>
            <a:r>
              <a:rPr lang="fr-FR" sz="1200" i="1" kern="1200" dirty="0">
                <a:solidFill>
                  <a:schemeClr val="tx1"/>
                </a:solidFill>
                <a:latin typeface="+mn-lt"/>
              </a:rPr>
              <a:t>La prise en charge des enfants ayant subi des violences sexuelles en situations de crise humanitaire : Guide destiné aux prestataires de services de santé et de services psychosociaux.</a:t>
            </a:r>
            <a:r>
              <a:rPr lang="fr-FR" smtClean="0"/>
              <a:t>  </a:t>
            </a:r>
            <a:r>
              <a:rPr lang="fr-FR" sz="1200" u="sng" kern="1200" dirty="0">
                <a:solidFill>
                  <a:schemeClr val="tx1"/>
                </a:solidFill>
                <a:latin typeface="+mn-lt"/>
                <a:hlinkClick r:id="rId3"/>
              </a:rPr>
              <a:t>http://www.gbvresponders.org</a:t>
            </a:r>
            <a:r>
              <a:rPr lang="fr-FR" smtClean="0"/>
              <a:t>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31</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fr-FR" smtClean="0"/>
              <a:t>Nos trois objectifs pour ce module sont les suivants : </a:t>
            </a:r>
          </a:p>
          <a:p>
            <a:pPr lvl="0" rtl="0"/>
            <a:r>
              <a:rPr lang="fr-FR" smtClean="0"/>
              <a:t>1. Utilisez une communication axée sur l'encouragement pour faciliter la divulgation </a:t>
            </a:r>
          </a:p>
          <a:p>
            <a:pPr lvl="0" rtl="0"/>
            <a:r>
              <a:rPr lang="fr-FR" smtClean="0"/>
              <a:t>2. Cherchez à bien appréhender la situation de la survivante et ce qui s'est passé</a:t>
            </a:r>
          </a:p>
          <a:p>
            <a:pPr lvl="0" rtl="0"/>
            <a:r>
              <a:rPr lang="fr-FR" smtClean="0"/>
              <a:t>3. Procédez à une évaluation approfondie des besoins de la survivante</a:t>
            </a:r>
          </a:p>
          <a:p>
            <a:pPr eaLnBrk="1" fontAlgn="auto" hangingPunct="1">
              <a:spcBef>
                <a:spcPts val="0"/>
              </a:spcBef>
              <a:spcAft>
                <a:spcPts val="0"/>
              </a:spcAft>
              <a:defRPr/>
            </a:pPr>
            <a:endParaRPr lang="fr-FR"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5FF2FED5-3E90-4359-A8D0-DD9906F846E0}" type="slidenum">
              <a:rPr lang="en-US"/>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fr-FR" sz="1200" kern="1200" dirty="0">
                <a:solidFill>
                  <a:schemeClr val="tx1"/>
                </a:solidFill>
                <a:latin typeface="+mn-lt"/>
              </a:rPr>
              <a:t>Avant de commencer, vous devez rassurer la personne en lui expliquant qu'il n'y a rien de mal à éprouver un sentiment de tristesse ou à vouloir mourir, et que quoi qu'elle ressente, c'est normal. Dans de nombreuses cultures et religions, le suicide peut être considéré comme une « faiblesse », voire même être interdit. Afin que la personne se sente à l'aise et en sécurité pour vous parler de ce qu'elle ressent, elle doit savoir que vous ne la jugerez pas. </a:t>
            </a:r>
            <a:endParaRPr lang="fr-FR" sz="1100" kern="1200" dirty="0">
              <a:solidFill>
                <a:schemeClr val="tx1"/>
              </a:solidFill>
              <a:latin typeface="+mn-lt"/>
              <a:ea typeface="+mn-ea"/>
              <a:cs typeface="+mn-cs"/>
            </a:endParaRPr>
          </a:p>
          <a:p>
            <a:endParaRPr lang="fr-FR" sz="1200" b="1" kern="1200" dirty="0">
              <a:solidFill>
                <a:schemeClr val="tx1"/>
              </a:solidFill>
              <a:latin typeface="+mn-lt"/>
              <a:ea typeface="+mn-ea"/>
              <a:cs typeface="+mn-cs"/>
            </a:endParaRPr>
          </a:p>
          <a:p>
            <a:r>
              <a:rPr lang="fr-FR" sz="1200" b="1" kern="1200" dirty="0">
                <a:solidFill>
                  <a:schemeClr val="tx1"/>
                </a:solidFill>
                <a:latin typeface="+mn-lt"/>
              </a:rPr>
              <a:t>Étape 1 : Évaluer les pensées suicidaires actuelles/passées</a:t>
            </a:r>
            <a:endParaRPr lang="fr-FR" sz="1100" kern="1200" dirty="0">
              <a:solidFill>
                <a:schemeClr val="tx1"/>
              </a:solidFill>
              <a:latin typeface="+mn-lt"/>
              <a:ea typeface="+mn-ea"/>
              <a:cs typeface="+mn-cs"/>
            </a:endParaRPr>
          </a:p>
          <a:p>
            <a:r>
              <a:rPr lang="fr-FR" sz="1200" kern="1200" dirty="0">
                <a:solidFill>
                  <a:schemeClr val="tx1"/>
                </a:solidFill>
                <a:latin typeface="+mn-lt"/>
              </a:rPr>
              <a:t>Expliquez à la personne : </a:t>
            </a:r>
            <a:r>
              <a:rPr lang="fr-FR" sz="1200" i="1" kern="1200" dirty="0">
                <a:solidFill>
                  <a:schemeClr val="tx1"/>
                </a:solidFill>
                <a:latin typeface="+mn-lt"/>
              </a:rPr>
              <a:t>« Je vais vous poser des questions auxquelles vous aurez peut-être du mal à répondre, mais je m'inquiète pour vous, et je veux donc m'assurer que ça ira. »</a:t>
            </a:r>
          </a:p>
          <a:p>
            <a:endParaRPr lang="fr-FR" sz="1100" kern="1200" dirty="0">
              <a:solidFill>
                <a:schemeClr val="tx1"/>
              </a:solidFill>
              <a:latin typeface="+mn-lt"/>
              <a:ea typeface="+mn-ea"/>
              <a:cs typeface="+mn-cs"/>
            </a:endParaRPr>
          </a:p>
          <a:p>
            <a:r>
              <a:rPr lang="fr-FR" sz="1200" kern="1200" dirty="0">
                <a:solidFill>
                  <a:schemeClr val="tx1"/>
                </a:solidFill>
                <a:latin typeface="+mn-lt"/>
              </a:rPr>
              <a:t>Posez à la personne des questions qui peuvent vous aider à évaluer ses pensées suicidaires actuelles et passées. Elles seront différentes d'une culture/d'un contexte à l'autre. Voici quelques questions à poser : </a:t>
            </a:r>
            <a:endParaRPr lang="fr-FR" sz="1100" kern="1200" dirty="0">
              <a:solidFill>
                <a:schemeClr val="tx1"/>
              </a:solidFill>
              <a:latin typeface="+mn-lt"/>
              <a:ea typeface="+mn-ea"/>
              <a:cs typeface="+mn-cs"/>
            </a:endParaRPr>
          </a:p>
          <a:p>
            <a:pPr lvl="1"/>
            <a:r>
              <a:rPr lang="fr-FR" sz="1200" i="1" kern="1200" dirty="0">
                <a:solidFill>
                  <a:schemeClr val="tx1"/>
                </a:solidFill>
                <a:latin typeface="+mn-lt"/>
              </a:rPr>
              <a:t>Vous sentez-vous mal au point d'envisager de vous suicider ? Cela semble être un fardeau trop lourd pour une seule personne. Avez-vous déjà pensé à mettre fin à vos jours pour fuir ?</a:t>
            </a:r>
            <a:endParaRPr lang="fr-FR" sz="1100" kern="1200" dirty="0">
              <a:solidFill>
                <a:schemeClr val="tx1"/>
              </a:solidFill>
              <a:latin typeface="+mn-lt"/>
              <a:ea typeface="+mn-ea"/>
              <a:cs typeface="+mn-cs"/>
            </a:endParaRPr>
          </a:p>
          <a:p>
            <a:pPr lvl="1"/>
            <a:r>
              <a:rPr lang="fr-FR" sz="1200" i="1" kern="1200" dirty="0">
                <a:solidFill>
                  <a:schemeClr val="tx1"/>
                </a:solidFill>
                <a:latin typeface="+mn-lt"/>
              </a:rPr>
              <a:t>Pensez-vous à la mort ? Ou aimeriez-vous mourir ? Avez-vous déjà pensé à vous faire du mal ou à vous donner la mort ? </a:t>
            </a:r>
            <a:endParaRPr lang="fr-FR" sz="1100" kern="1200" dirty="0">
              <a:solidFill>
                <a:schemeClr val="tx1"/>
              </a:solidFill>
              <a:latin typeface="+mn-lt"/>
              <a:ea typeface="+mn-ea"/>
              <a:cs typeface="+mn-cs"/>
            </a:endParaRPr>
          </a:p>
          <a:p>
            <a:pPr lvl="1"/>
            <a:r>
              <a:rPr lang="fr-FR" sz="1200" i="1" kern="1200" dirty="0">
                <a:solidFill>
                  <a:schemeClr val="tx1"/>
                </a:solidFill>
                <a:latin typeface="+mn-lt"/>
              </a:rPr>
              <a:t>L'épreuve que vous traversez vous a-t-elle déjà donné envie de vous faire du mal ?</a:t>
            </a:r>
            <a:endParaRPr lang="fr-FR" sz="1100" kern="1200" dirty="0">
              <a:solidFill>
                <a:schemeClr val="tx1"/>
              </a:solidFill>
              <a:latin typeface="+mn-lt"/>
              <a:ea typeface="+mn-ea"/>
              <a:cs typeface="+mn-cs"/>
            </a:endParaRPr>
          </a:p>
          <a:p>
            <a:pPr lvl="1"/>
            <a:r>
              <a:rPr lang="fr-FR" sz="1200" i="1" kern="1200" dirty="0">
                <a:solidFill>
                  <a:schemeClr val="tx1"/>
                </a:solidFill>
                <a:latin typeface="+mn-lt"/>
              </a:rPr>
              <a:t>Est-ce que parfois vous souhaiteriez vous endormir et ne jamais vous réveiller ? À quelle fréquence ? Depuis quand ?</a:t>
            </a:r>
          </a:p>
          <a:p>
            <a:pPr lvl="1"/>
            <a:endParaRPr lang="fr-FR" sz="1100" kern="1200" dirty="0">
              <a:solidFill>
                <a:schemeClr val="tx1"/>
              </a:solidFill>
              <a:latin typeface="+mn-lt"/>
              <a:ea typeface="+mn-ea"/>
              <a:cs typeface="+mn-cs"/>
            </a:endParaRPr>
          </a:p>
          <a:p>
            <a:r>
              <a:rPr lang="fr-FR" sz="1200" kern="1200" dirty="0">
                <a:solidFill>
                  <a:schemeClr val="tx1"/>
                </a:solidFill>
                <a:latin typeface="+mn-lt"/>
              </a:rPr>
              <a:t>En fonction de ses réponses, vous pourrez ou non avoir besoin de poursuivre l'évaluation du risque de suicide. </a:t>
            </a:r>
            <a:endParaRPr lang="fr-FR" sz="1100" kern="1200" dirty="0">
              <a:solidFill>
                <a:schemeClr val="tx1"/>
              </a:solidFill>
              <a:latin typeface="+mn-lt"/>
              <a:ea typeface="+mn-ea"/>
              <a:cs typeface="+mn-cs"/>
            </a:endParaRPr>
          </a:p>
          <a:p>
            <a:pPr lvl="1"/>
            <a:r>
              <a:rPr lang="fr-FR" sz="1200" b="1" kern="1200" dirty="0">
                <a:solidFill>
                  <a:schemeClr val="tx1"/>
                </a:solidFill>
                <a:latin typeface="+mn-lt"/>
              </a:rPr>
              <a:t>Si la personne répond « non »</a:t>
            </a:r>
            <a:r>
              <a:rPr lang="fr-FR" sz="1200" kern="1200" dirty="0">
                <a:solidFill>
                  <a:schemeClr val="tx1"/>
                </a:solidFill>
                <a:latin typeface="+mn-lt"/>
              </a:rPr>
              <a:t> et que rien ne laisse suggérer qu'elle prévoit de se faire du mal ou de se donner la mort, le risque est probablement limité. Dans ce cas, l'intervenant cessera généralement l'évaluation. Une nouvelle fois, cela doit être déterminé au cas par cas, en fonction de l'absence ou de la présence de signes indiquant que la personne a effectivement des pensées suicidaires. </a:t>
            </a:r>
            <a:endParaRPr lang="fr-FR" sz="1100" kern="1200" dirty="0">
              <a:solidFill>
                <a:schemeClr val="tx1"/>
              </a:solidFill>
              <a:latin typeface="+mn-lt"/>
              <a:ea typeface="+mn-ea"/>
              <a:cs typeface="+mn-cs"/>
            </a:endParaRPr>
          </a:p>
          <a:p>
            <a:pPr lvl="1"/>
            <a:r>
              <a:rPr lang="fr-FR" sz="1200" b="1" kern="1200" dirty="0">
                <a:solidFill>
                  <a:schemeClr val="tx1"/>
                </a:solidFill>
                <a:latin typeface="+mn-lt"/>
              </a:rPr>
              <a:t>Si la survivante répond « oui » </a:t>
            </a:r>
            <a:r>
              <a:rPr lang="fr-FR" sz="1200" kern="1200" dirty="0">
                <a:solidFill>
                  <a:schemeClr val="tx1"/>
                </a:solidFill>
                <a:latin typeface="+mn-lt"/>
              </a:rPr>
              <a:t>à l'une des questions, dites-lui </a:t>
            </a:r>
            <a:r>
              <a:rPr lang="fr-FR" sz="1200" i="1" kern="1200" dirty="0">
                <a:solidFill>
                  <a:schemeClr val="tx1"/>
                </a:solidFill>
                <a:latin typeface="+mn-lt"/>
              </a:rPr>
              <a:t>« Est-ce que vous pouvez m'en dire plus sur ces pensées ? »,</a:t>
            </a:r>
            <a:r>
              <a:rPr lang="fr-FR" sz="1200" kern="1200" dirty="0">
                <a:solidFill>
                  <a:schemeClr val="tx1"/>
                </a:solidFill>
                <a:latin typeface="+mn-lt"/>
              </a:rPr>
              <a:t>puis passez à l'étape suivante.</a:t>
            </a:r>
            <a:endParaRPr lang="fr-FR" sz="1100" kern="1200" dirty="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32</a:t>
            </a:fld>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FR" sz="1200" b="1" kern="1200" dirty="0">
                <a:solidFill>
                  <a:schemeClr val="tx1"/>
                </a:solidFill>
                <a:latin typeface="+mn-lt"/>
              </a:rPr>
              <a:t>Étape 2 : Évaluer le risque : létalité et besoins de sécurité</a:t>
            </a:r>
            <a:endParaRPr lang="fr-FR" sz="1100" kern="1200" dirty="0">
              <a:solidFill>
                <a:schemeClr val="tx1"/>
              </a:solidFill>
              <a:latin typeface="+mn-lt"/>
              <a:ea typeface="+mn-ea"/>
              <a:cs typeface="+mn-cs"/>
            </a:endParaRPr>
          </a:p>
          <a:p>
            <a:r>
              <a:rPr lang="fr-FR" sz="1200" kern="1200" dirty="0">
                <a:solidFill>
                  <a:schemeClr val="tx1"/>
                </a:solidFill>
                <a:latin typeface="+mn-lt"/>
              </a:rPr>
              <a:t>Vous devez examiner attentivement les indices afin de déterminer si la personne a prévu de se suicider. Vous devez </a:t>
            </a:r>
            <a:r>
              <a:rPr lang="fr-FR" sz="1200" b="1" kern="1200" dirty="0">
                <a:solidFill>
                  <a:schemeClr val="tx1"/>
                </a:solidFill>
                <a:latin typeface="+mn-lt"/>
              </a:rPr>
              <a:t>évaluer les tentatives de suicide passées</a:t>
            </a:r>
            <a:r>
              <a:rPr lang="fr-FR" sz="1200" kern="1200" dirty="0">
                <a:solidFill>
                  <a:schemeClr val="tx1"/>
                </a:solidFill>
                <a:latin typeface="+mn-lt"/>
              </a:rPr>
              <a:t>, car elles constituent autant de signes de risque plus élevé. Voici les questions à poser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i="1" kern="1200" dirty="0">
                <a:solidFill>
                  <a:schemeClr val="tx1"/>
                </a:solidFill>
                <a:latin typeface="+mn-lt"/>
              </a:rPr>
              <a:t>« Pouvez-vous me dire comment vous mettriez fin à vos jours ? [Laissez à la survivante le temps de répondre.] Que feriez-vous ? Quand vous êtes-vous dit que vous le feriez ? Où vous êtes-vous dit que vous le feriez ? Des (pistolets/médicaments/autres méthodes) sont (accessibles chez vous/faciles à obtenir) ? »</a:t>
            </a:r>
            <a:endParaRPr lang="fr-FR" sz="1100" kern="1200" dirty="0">
              <a:solidFill>
                <a:schemeClr val="tx1"/>
              </a:solidFill>
              <a:latin typeface="+mn-lt"/>
              <a:ea typeface="+mn-ea"/>
              <a:cs typeface="+mn-cs"/>
            </a:endParaRPr>
          </a:p>
          <a:p>
            <a:r>
              <a:rPr lang="fr-FR" sz="1200" i="1" kern="1200" dirty="0">
                <a:solidFill>
                  <a:schemeClr val="tx1"/>
                </a:solidFill>
                <a:latin typeface="+mn-lt"/>
              </a:rPr>
              <a:t> </a:t>
            </a:r>
            <a:endParaRPr lang="fr-FR" sz="1100" kern="1200" dirty="0">
              <a:solidFill>
                <a:schemeClr val="tx1"/>
              </a:solidFill>
              <a:latin typeface="+mn-lt"/>
              <a:ea typeface="+mn-ea"/>
              <a:cs typeface="+mn-cs"/>
            </a:endParaRPr>
          </a:p>
          <a:p>
            <a:r>
              <a:rPr lang="fr-FR" sz="1200" i="1" kern="1200" dirty="0">
                <a:solidFill>
                  <a:schemeClr val="tx1"/>
                </a:solidFill>
                <a:latin typeface="+mn-lt"/>
              </a:rPr>
              <a:t>« Vous est-il déjà arrivé de commencer à faire quelque chose pour mettre fin à vos jours, puis de changer d'avis ? Quelqu'un vous a-t-il déjà empêchée de mettre fin à vos jours ou interrompue ? Que s'est-il passé ? Quand cela est-il arrivé ? Combien de fois cela est-il arrivé ? » </a:t>
            </a:r>
          </a:p>
          <a:p>
            <a:endParaRPr lang="fr-FR" sz="1100" kern="1200" dirty="0">
              <a:solidFill>
                <a:schemeClr val="tx1"/>
              </a:solidFill>
              <a:latin typeface="+mn-lt"/>
              <a:ea typeface="+mn-ea"/>
              <a:cs typeface="+mn-cs"/>
            </a:endParaRPr>
          </a:p>
          <a:p>
            <a:pPr lvl="0"/>
            <a:r>
              <a:rPr lang="fr-FR" sz="1200" b="1" kern="1200" dirty="0">
                <a:solidFill>
                  <a:schemeClr val="tx1"/>
                </a:solidFill>
                <a:latin typeface="+mn-lt"/>
              </a:rPr>
              <a:t>Si la personne est incapable d'expliquer</a:t>
            </a:r>
            <a:r>
              <a:rPr lang="fr-FR" sz="1200" kern="1200" dirty="0">
                <a:solidFill>
                  <a:schemeClr val="tx1"/>
                </a:solidFill>
                <a:latin typeface="+mn-lt"/>
              </a:rPr>
              <a:t> comment elle mettrait fin à ses jours et/ou si elle n'a encore jamais tenté de se suicider, le risque est moins imminent. À ce stade, vous devez soutenir la personne en étudiant avec elle les qualités qu'elle possède pour faire face aux sentiments et pensées difficiles et, si nécessaire, élaborer avec elle un plan d'action pour assurer sa sécurité (voir l'étape 4).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pPr lvl="0"/>
            <a:r>
              <a:rPr lang="fr-FR" sz="1200" b="1" kern="1200" dirty="0">
                <a:solidFill>
                  <a:schemeClr val="tx1"/>
                </a:solidFill>
                <a:latin typeface="+mn-lt"/>
              </a:rPr>
              <a:t>Si la survivante est capable d'expliquer un plan et/ou indique qu'elle a déjà tenté de se suicider,</a:t>
            </a:r>
            <a:r>
              <a:rPr lang="fr-FR" sz="1200" kern="1200" dirty="0">
                <a:solidFill>
                  <a:schemeClr val="tx1"/>
                </a:solidFill>
                <a:latin typeface="+mn-lt"/>
              </a:rPr>
              <a:t> le risque est plus imminent. Vous devez alors passer à la prochaine étape.</a:t>
            </a:r>
            <a:endParaRPr lang="fr-FR" sz="1100" kern="1200" dirty="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33</a:t>
            </a:fld>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b="1" kern="1200" dirty="0">
                <a:solidFill>
                  <a:schemeClr val="tx1"/>
                </a:solidFill>
                <a:latin typeface="+mn-lt"/>
              </a:rPr>
              <a:t>Étape 3 : Réagir face à ces sentiments et apporter un soutien</a:t>
            </a:r>
            <a:endParaRPr lang="fr-FR" sz="1100" kern="1200" dirty="0">
              <a:solidFill>
                <a:schemeClr val="tx1"/>
              </a:solidFill>
              <a:latin typeface="+mn-lt"/>
              <a:ea typeface="+mn-ea"/>
              <a:cs typeface="+mn-cs"/>
            </a:endParaRPr>
          </a:p>
          <a:p>
            <a:r>
              <a:rPr lang="fr-FR" sz="1200" kern="1200" dirty="0">
                <a:solidFill>
                  <a:schemeClr val="tx1"/>
                </a:solidFill>
                <a:latin typeface="+mn-lt"/>
              </a:rPr>
              <a:t>Vous devez impérativement garder votre calme si la personne exprime des pensées suicidaires et explique son plan pour mettre fin à ses jours. Contrairement à ce que vous feriez de manière instinctive, il ne faut pas tenter de dissuader la personne de se faire du mal, ni lui donner de conseils sur ce qu'elle devrait faire. Ce désir de mourir sert un objectif pour elle : elle tente une dernière fois de sentir qu'elle a le contrôle de quelque chose. Dites-lui : </a:t>
            </a:r>
            <a:endParaRPr lang="fr-FR" sz="1100" kern="1200" dirty="0">
              <a:solidFill>
                <a:schemeClr val="tx1"/>
              </a:solidFill>
              <a:latin typeface="+mn-lt"/>
              <a:ea typeface="+mn-ea"/>
              <a:cs typeface="+mn-cs"/>
            </a:endParaRPr>
          </a:p>
          <a:p>
            <a:r>
              <a:rPr lang="fr-FR" sz="1200" i="1" kern="1200" dirty="0">
                <a:solidFill>
                  <a:schemeClr val="tx1"/>
                </a:solidFill>
                <a:latin typeface="+mn-lt"/>
              </a:rPr>
              <a:t>« </a:t>
            </a:r>
          </a:p>
          <a:p>
            <a:r>
              <a:rPr lang="fr-FR" sz="1200" i="1" kern="1200" dirty="0">
                <a:solidFill>
                  <a:schemeClr val="tx1"/>
                </a:solidFill>
                <a:latin typeface="+mn-lt"/>
              </a:rPr>
              <a:t>Je comprends ce que vous ressentez, et j'en suis désolé(e). Je sais que ça n'a pas été facile pour vous de partager ces informations. Vous êtes très courageuse de me l'avoir dit.</a:t>
            </a:r>
            <a:r>
              <a:rPr lang="fr-FR" smtClean="0"/>
              <a:t> </a:t>
            </a:r>
            <a:r>
              <a:rPr lang="fr-FR" sz="1200" i="1" kern="1200" dirty="0">
                <a:solidFill>
                  <a:schemeClr val="tx1"/>
                </a:solidFill>
                <a:latin typeface="+mn-lt"/>
              </a:rPr>
              <a:t>C'est important pour moi que vous ne vous fassiez pas de mal. J'aimerais qu'on réfléchisse ensemble à un plan pour vous aider à ne pas vous faire de mal. Est-ce que vous êtes d'accord ? »</a:t>
            </a:r>
            <a:endParaRPr lang="fr-FR" sz="11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34</a:t>
            </a:fld>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fr-FR" sz="1200" b="1" kern="1200" dirty="0">
                <a:solidFill>
                  <a:schemeClr val="tx1"/>
                </a:solidFill>
                <a:latin typeface="+mn-lt"/>
              </a:rPr>
              <a:t>Étape 4 : Élaborer un plan visant à assurer la sécurité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Élaborer avec la survivante un plan visant à assurer la sécurité est une manière pour vous de l'aider à identifier ses propres stratégies de prévention et d'atténuation. Expliquez le but de ce contrat.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u="sng" kern="1200" dirty="0">
                <a:solidFill>
                  <a:schemeClr val="tx1"/>
                </a:solidFill>
                <a:latin typeface="+mn-lt"/>
              </a:rPr>
              <a:t>Aidez la personne à identifier les </a:t>
            </a:r>
            <a:r>
              <a:rPr lang="fr-FR" sz="1200" b="1" u="sng" kern="1200" dirty="0">
                <a:solidFill>
                  <a:schemeClr val="tx1"/>
                </a:solidFill>
                <a:latin typeface="+mn-lt"/>
              </a:rPr>
              <a:t>signaux d'avertissement </a:t>
            </a:r>
            <a:r>
              <a:rPr lang="fr-FR" sz="1200" u="sng" kern="1200" dirty="0">
                <a:solidFill>
                  <a:schemeClr val="tx1"/>
                </a:solidFill>
                <a:latin typeface="+mn-lt"/>
              </a:rPr>
              <a:t>:</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Que se passe-t-il quand vous commencez à penser à mettre fin à vos jours ou à vous faire du mal ? Que ressentez-vous ? À quoi pensez-vous ? Comment saurez-vous que vous avez besoin d'utiliser ces stratégies ? » </a:t>
            </a:r>
            <a:endParaRPr lang="fr-FR" sz="1100" kern="1200" dirty="0">
              <a:solidFill>
                <a:schemeClr val="tx1"/>
              </a:solidFill>
              <a:latin typeface="+mn-lt"/>
              <a:ea typeface="+mn-ea"/>
              <a:cs typeface="+mn-cs"/>
            </a:endParaRPr>
          </a:p>
          <a:p>
            <a:pPr lvl="1"/>
            <a:r>
              <a:rPr lang="fr-FR" sz="1200" kern="1200" dirty="0">
                <a:solidFill>
                  <a:schemeClr val="tx1"/>
                </a:solidFill>
                <a:latin typeface="+mn-lt"/>
              </a:rPr>
              <a:t>Dressez la liste des signaux d'avertissement (pensées, images, processus de réflexion, humeur et/ou comportements) à l'aide des propres mots de la survivante.</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u="sng" kern="1200" dirty="0">
                <a:solidFill>
                  <a:schemeClr val="tx1"/>
                </a:solidFill>
                <a:latin typeface="+mn-lt"/>
              </a:rPr>
              <a:t>Aidez la survivante à </a:t>
            </a:r>
            <a:r>
              <a:rPr lang="fr-FR" sz="1200" b="1" u="sng" kern="1200" dirty="0">
                <a:solidFill>
                  <a:schemeClr val="tx1"/>
                </a:solidFill>
                <a:latin typeface="+mn-lt"/>
              </a:rPr>
              <a:t>identifier des stratégies pour aller mieux </a:t>
            </a:r>
            <a:r>
              <a:rPr lang="fr-FR" sz="1200" u="sng" kern="1200" dirty="0">
                <a:solidFill>
                  <a:schemeClr val="tx1"/>
                </a:solidFill>
                <a:latin typeface="+mn-lt"/>
              </a:rPr>
              <a:t>:</a:t>
            </a:r>
            <a:endParaRPr lang="fr-FR" sz="1100" kern="1200" dirty="0">
              <a:solidFill>
                <a:schemeClr val="tx1"/>
              </a:solidFill>
              <a:latin typeface="+mn-lt"/>
              <a:ea typeface="+mn-ea"/>
              <a:cs typeface="+mn-cs"/>
            </a:endParaRPr>
          </a:p>
          <a:p>
            <a:r>
              <a:rPr lang="fr-FR" sz="1200" kern="1200" dirty="0">
                <a:solidFill>
                  <a:schemeClr val="tx1"/>
                </a:solidFill>
                <a:latin typeface="+mn-lt"/>
              </a:rPr>
              <a:t>Expliquez à la survivante : « Nous voulons trouver d'autres choses que vous pourriez faire pour vous sentir mieux. »</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Dans le passé, quand vous avez pensé à mettre fin à vos jours, qu'est-ce qui vous en a empêchée ? »</a:t>
            </a:r>
            <a:endParaRPr lang="fr-FR" sz="1100" kern="1200" dirty="0">
              <a:solidFill>
                <a:schemeClr val="tx1"/>
              </a:solidFill>
              <a:latin typeface="+mn-lt"/>
              <a:ea typeface="+mn-ea"/>
              <a:cs typeface="+mn-cs"/>
            </a:endParaRPr>
          </a:p>
          <a:p>
            <a:pPr lvl="0"/>
            <a:r>
              <a:rPr lang="fr-FR" sz="1200" i="1" kern="1200" dirty="0">
                <a:solidFill>
                  <a:schemeClr val="tx1"/>
                </a:solidFill>
                <a:latin typeface="+mn-lt"/>
              </a:rPr>
              <a:t>« Y a-t-il des choses que vous pouvez faire pour aller mieux quand vous commencez à penser à vous faire du mal ou à mettre fin à vos jours ? Qu'est-ce qui vous a aidée à vous sentir mieux dans le passé ? Y a-t-il quelqu'un à qui vous pouvez parler ou vers qui vous tourner ? »</a:t>
            </a:r>
            <a:endParaRPr lang="fr-FR" sz="1100" kern="1200" dirty="0">
              <a:solidFill>
                <a:schemeClr val="tx1"/>
              </a:solidFill>
              <a:latin typeface="+mn-lt"/>
              <a:ea typeface="+mn-ea"/>
              <a:cs typeface="+mn-cs"/>
            </a:endParaRPr>
          </a:p>
          <a:p>
            <a:pPr lvl="1"/>
            <a:r>
              <a:rPr lang="fr-FR" sz="1200" kern="1200" dirty="0">
                <a:solidFill>
                  <a:schemeClr val="tx1"/>
                </a:solidFill>
                <a:latin typeface="+mn-lt"/>
              </a:rPr>
              <a:t>En fonction de ses réponses, mettez-vous d'accord avec elle pour qu'elle utilise ces stratégies/fasse ces choses utiles plutôt que de se faire du mal. </a:t>
            </a:r>
            <a:endParaRPr lang="fr-FR" sz="1100" kern="1200" dirty="0">
              <a:solidFill>
                <a:schemeClr val="tx1"/>
              </a:solidFill>
              <a:latin typeface="+mn-lt"/>
              <a:ea typeface="+mn-ea"/>
              <a:cs typeface="+mn-cs"/>
            </a:endParaRPr>
          </a:p>
          <a:p>
            <a:pPr lvl="0"/>
            <a:r>
              <a:rPr lang="fr-FR" sz="1200" kern="1200" dirty="0">
                <a:solidFill>
                  <a:schemeClr val="tx1"/>
                </a:solidFill>
                <a:latin typeface="+mn-lt"/>
              </a:rPr>
              <a:t>Demandez à la personne ce qui pourrait l'empêcher d'utiliser ces stratégies pour aller mieux.  En d'autres termes, vous voulez identifier les stratégies qui sont pratiques et faisables pour elle.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Si la personne ne parvient pas à identifier ces stratégies, vous devrez vous adresser à un superviseur et discuter avec lui de la possibilité d'orienter la personne vers des services de santé mentale, ou si ces derniers ne sont pas disponibles, vers des soins médicaux d'urgence.  </a:t>
            </a:r>
            <a:endParaRPr lang="fr-FR" sz="1100" kern="1200" dirty="0">
              <a:solidFill>
                <a:schemeClr val="tx1"/>
              </a:solidFill>
              <a:latin typeface="+mn-lt"/>
              <a:ea typeface="+mn-ea"/>
              <a:cs typeface="+mn-cs"/>
            </a:endParaRPr>
          </a:p>
          <a:p>
            <a:r>
              <a:rPr lang="fr-FR" sz="1200" i="1" kern="1200" dirty="0">
                <a:solidFill>
                  <a:schemeClr val="tx1"/>
                </a:solidFill>
                <a:latin typeface="+mn-lt"/>
              </a:rPr>
              <a:t> </a:t>
            </a:r>
            <a:endParaRPr lang="fr-FR" sz="1100" kern="1200" dirty="0">
              <a:solidFill>
                <a:schemeClr val="tx1"/>
              </a:solidFill>
              <a:latin typeface="+mn-lt"/>
              <a:ea typeface="+mn-ea"/>
              <a:cs typeface="+mn-cs"/>
            </a:endParaRPr>
          </a:p>
          <a:p>
            <a:r>
              <a:rPr lang="fr-FR" sz="1200" b="1" u="sng" kern="1200" dirty="0">
                <a:solidFill>
                  <a:schemeClr val="tx1"/>
                </a:solidFill>
                <a:latin typeface="+mn-lt"/>
              </a:rPr>
              <a:t>Identifiez un « ange gardien »</a:t>
            </a:r>
            <a:endParaRPr lang="fr-FR" sz="1100" kern="1200" dirty="0">
              <a:solidFill>
                <a:schemeClr val="tx1"/>
              </a:solidFill>
              <a:latin typeface="+mn-lt"/>
              <a:ea typeface="+mn-ea"/>
              <a:cs typeface="+mn-cs"/>
            </a:endParaRPr>
          </a:p>
          <a:p>
            <a:r>
              <a:rPr lang="fr-FR" sz="1200" b="1" kern="1200" dirty="0">
                <a:solidFill>
                  <a:schemeClr val="tx1"/>
                </a:solidFill>
                <a:latin typeface="+mn-lt"/>
              </a:rPr>
              <a:t>« </a:t>
            </a:r>
            <a:r>
              <a:rPr lang="fr-FR" sz="1200" i="1" kern="1200" dirty="0">
                <a:solidFill>
                  <a:schemeClr val="tx1"/>
                </a:solidFill>
                <a:latin typeface="+mn-lt"/>
              </a:rPr>
              <a:t>Je veux vous aider à assurer votre sécurité. Pensez-vous à quelqu'un dans votre famille ou à un ami qui pourrait rester à vos côtés ? Pouvons-nous travailler ensemble pour faire en sorte que cette personne accepte de rester à vos côtés afin de vous protéger ? »</a:t>
            </a:r>
            <a:endParaRPr lang="fr-FR" sz="1100" kern="1200" dirty="0">
              <a:solidFill>
                <a:schemeClr val="tx1"/>
              </a:solidFill>
              <a:latin typeface="+mn-lt"/>
              <a:ea typeface="+mn-ea"/>
              <a:cs typeface="+mn-cs"/>
            </a:endParaRPr>
          </a:p>
          <a:p>
            <a:endParaRPr lang="fr-FR" sz="1200" kern="1200" dirty="0">
              <a:solidFill>
                <a:schemeClr val="tx1"/>
              </a:solidFill>
              <a:latin typeface="+mn-lt"/>
              <a:ea typeface="+mn-ea"/>
              <a:cs typeface="+mn-cs"/>
            </a:endParaRPr>
          </a:p>
          <a:p>
            <a:r>
              <a:rPr lang="fr-FR" sz="1200" kern="1200" dirty="0">
                <a:solidFill>
                  <a:schemeClr val="tx1"/>
                </a:solidFill>
                <a:latin typeface="+mn-lt"/>
              </a:rPr>
              <a:t>Expliquez à la personne qu'outre la mise en place des stratégies qu'elle a identifiées, un ami ou un autre membre de sa famille doit être prévenu(e) pour pouvoir intervenir en tant qu'« ange gardien » de la survivante. Ce doit être quelqu'un qui pourra rester aux côtés de la personne à tout moment pendant au moins les 24 heures suivantes.</a:t>
            </a: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Si la survivante ne connaît personne, vous devrez vous adresser à un superviseur et discuter avec lui de la possibilité d'orienter la personne vers des services de santé mentale, ou si ces derniers ne sont pas disponibles, vers des soins médicaux d'urgence. Vous devrez accompagner la personne, car il ne serait pas prudent de la laisser seule. </a:t>
            </a:r>
            <a:endParaRPr lang="fr-FR" sz="1100" kern="1200" dirty="0">
              <a:solidFill>
                <a:schemeClr val="tx1"/>
              </a:solidFill>
              <a:latin typeface="+mn-lt"/>
              <a:ea typeface="+mn-ea"/>
              <a:cs typeface="+mn-cs"/>
            </a:endParaRPr>
          </a:p>
          <a:p>
            <a:r>
              <a:rPr lang="fr-FR" sz="1200" kern="1200" dirty="0">
                <a:solidFill>
                  <a:schemeClr val="tx1"/>
                </a:solidFill>
                <a:latin typeface="+mn-lt"/>
              </a:rPr>
              <a:t> </a:t>
            </a:r>
            <a:endParaRPr lang="fr-FR" sz="1100" kern="1200" dirty="0">
              <a:solidFill>
                <a:schemeClr val="tx1"/>
              </a:solidFill>
              <a:latin typeface="+mn-lt"/>
              <a:ea typeface="+mn-ea"/>
              <a:cs typeface="+mn-cs"/>
            </a:endParaRPr>
          </a:p>
          <a:p>
            <a:r>
              <a:rPr lang="fr-FR" sz="1200" kern="1200" dirty="0">
                <a:solidFill>
                  <a:schemeClr val="tx1"/>
                </a:solidFill>
                <a:latin typeface="+mn-lt"/>
              </a:rPr>
              <a:t>Vous pouvez documenter le plan visant à assurer la sécurité que vous avez élaboré avec la survivante, car il pourra lui servir de pense-bête en période de crise. Comme avec tout document, ne le fournissez à la personne que si elle le trouve utile et que cela ne présente pas de risques.   </a:t>
            </a:r>
            <a:endParaRPr lang="fr-FR" sz="1100" kern="1200" dirty="0">
              <a:solidFill>
                <a:schemeClr val="tx1"/>
              </a:solidFill>
              <a:latin typeface="+mn-lt"/>
              <a:ea typeface="+mn-ea"/>
              <a:cs typeface="+mn-cs"/>
            </a:endParaRPr>
          </a:p>
          <a:p>
            <a:endParaRPr lang="fr-FR" sz="1100" kern="1200" dirty="0">
              <a:solidFill>
                <a:schemeClr val="tx1"/>
              </a:solidFill>
              <a:latin typeface="+mn-lt"/>
              <a:ea typeface="+mn-ea"/>
              <a:cs typeface="+mn-cs"/>
            </a:endParaRPr>
          </a:p>
          <a:p>
            <a:endParaRPr lang="fr-FR" sz="1100" kern="1200" dirty="0">
              <a:solidFill>
                <a:schemeClr val="tx1"/>
              </a:solidFill>
              <a:latin typeface="+mn-lt"/>
              <a:ea typeface="+mn-ea"/>
              <a:cs typeface="+mn-cs"/>
            </a:endParaRPr>
          </a:p>
          <a:p>
            <a:r>
              <a:rPr lang="fr-FR" sz="1100" b="1" kern="1200" dirty="0">
                <a:solidFill>
                  <a:schemeClr val="tx1"/>
                </a:solidFill>
                <a:latin typeface="+mn-lt"/>
              </a:rPr>
              <a:t>**Distribuez le</a:t>
            </a:r>
            <a:r>
              <a:rPr lang="fr-FR" dirty="0" smtClean="0"/>
              <a:t> </a:t>
            </a:r>
            <a:r>
              <a:rPr lang="fr-FR" sz="1100" b="1" kern="1200" baseline="0" dirty="0">
                <a:solidFill>
                  <a:schemeClr val="tx1"/>
                </a:solidFill>
                <a:latin typeface="+mn-lt"/>
              </a:rPr>
              <a:t>document 12.4 - Évaluation du risque de suicide aux participants pour qu'ils le gardent. **</a:t>
            </a:r>
            <a:endParaRPr lang="fr-FR" sz="11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35</a:t>
            </a:fld>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pPr/>
              <a:t>36</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passer à la deuxième étape de la gestion des cas axés sur les survivantes pour les survivantes de violence basée sur le genre, à savoir l'évaluation.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4</a:t>
            </a:fld>
            <a:endParaRPr lang="fr-FR"/>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Une bonne gestion des cas repose sur de bonnes évaluations. Dans le cadre de l'évaluation, vous devez comprendre le contexte de la survivante, en déterminant si d'autres prestataires interviennent et en écoutant son histoire pour la comprendre, la soutenir et définir ses besoins.</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5</a:t>
            </a:fld>
            <a:endParaRPr lang="fr-FR"/>
          </a:p>
        </p:txBody>
      </p:sp>
    </p:spTree>
    <p:extLst>
      <p:ext uri="{BB962C8B-B14F-4D97-AF65-F5344CB8AC3E}">
        <p14:creationId xmlns:p14="http://schemas.microsoft.com/office/powerpoint/2010/main" val="3115773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Avant de passer au contenu, nous allons commencer par une activité. En petits groupes, discutez de ce que l'évaluation signifie pour vous. Qu'est-ce qui fait une évaluation efficace ? Après en avoir discuté, chaque groupe donnera son opinion à l'ensemble du groupe. (*Le formateur écrira les principaux points de chaque groupe, en établissant des parallèles entre les définitions des différents groupes.*) </a:t>
            </a:r>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6</a:t>
            </a:fld>
            <a:endParaRPr lang="fr-FR"/>
          </a:p>
        </p:txBody>
      </p:sp>
    </p:spTree>
    <p:extLst>
      <p:ext uri="{BB962C8B-B14F-4D97-AF65-F5344CB8AC3E}">
        <p14:creationId xmlns:p14="http://schemas.microsoft.com/office/powerpoint/2010/main" val="3329536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définissons l'évaluation comme le fait de recueillir les informations ou les données d'une personne et de les évaluer afin de prendre une décision concernant sa prise en charge. Une bonne évaluation menée soigneusement et en toute sécurité permet d'évaluer la situation de la survivante et les violences qu'elle a vécues en se concentrant sur l'écoute, et non les questions.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7</a:t>
            </a:fld>
            <a:endParaRPr lang="fr-FR"/>
          </a:p>
        </p:txBody>
      </p:sp>
    </p:spTree>
    <p:extLst>
      <p:ext uri="{BB962C8B-B14F-4D97-AF65-F5344CB8AC3E}">
        <p14:creationId xmlns:p14="http://schemas.microsoft.com/office/powerpoint/2010/main" val="46205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a:t>**Reportez-vous au document 12.1 et remettez une copie au volontaire.**</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Intéressons-nous à un jeu de rôle qui montre ce qui conduit au processus d'évaluation. J'ai besoin d'un volontaire pour faire un jeu de rôle avec moi. Vous serez la survivante et je serai l'intervenant.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*Faites le jeu de rôle puis animez une discussion de groupe*</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Puisque vous l'avez vu en action, parlons maintenant de ce que l'intervenant a bien fait et de ce qui pourrait être amélioré. Qu'est-ce qui vous a marqué(e) ? (Discussion en groupe)</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*Assurez-vous que le verbe « devrait » utilisé dans la formulation d'options de traitement est surligné.*</a:t>
            </a:r>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8</a:t>
            </a:fld>
            <a:endParaRPr lang="fr-FR"/>
          </a:p>
        </p:txBody>
      </p:sp>
    </p:spTree>
    <p:extLst>
      <p:ext uri="{BB962C8B-B14F-4D97-AF65-F5344CB8AC3E}">
        <p14:creationId xmlns:p14="http://schemas.microsoft.com/office/powerpoint/2010/main" val="3707903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Avant de commencer l'évaluation, il est important que vous abordiez les trois points figurant sur cette diapositive. Premièrement, interrogez la cliente sur sa sécurité actuelle et intervenez immédiatement si sa sécurité est menacée. Deuxièmement, vous devrez répondre aux besoins médicaux urgents. La survivante est-elle venue à votre bureau après un incident ? Si tel est le cas, prenez des mesures pour obtenir une aide médicale avec le consentement verbal de la survivante. Enfin, déterminez si d'autres prestataires de services sont déjà intervenus. Cela peut vous permettre d'obtenir des informations auprès du prestataire de services à la place de la cliente, ce qui lui évite d'avoir à répéter son histoire plus que nécessaire.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9</a:t>
            </a:fld>
            <a:endParaRPr lang="fr-FR"/>
          </a:p>
        </p:txBody>
      </p:sp>
    </p:spTree>
    <p:extLst>
      <p:ext uri="{BB962C8B-B14F-4D97-AF65-F5344CB8AC3E}">
        <p14:creationId xmlns:p14="http://schemas.microsoft.com/office/powerpoint/2010/main" val="1761038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4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7/31/2017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5040" y="1541175"/>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Points d'évaluation clés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09933088"/>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130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Faciliter la DIVULGATION</a:t>
            </a:r>
          </a:p>
        </p:txBody>
      </p:sp>
      <p:sp>
        <p:nvSpPr>
          <p:cNvPr id="3" name="Content Placeholder 2"/>
          <p:cNvSpPr>
            <a:spLocks noGrp="1"/>
          </p:cNvSpPr>
          <p:nvPr>
            <p:ph idx="1"/>
          </p:nvPr>
        </p:nvSpPr>
        <p:spPr/>
        <p:txBody>
          <a:bodyPr>
            <a:normAutofit/>
          </a:bodyPr>
          <a:lstStyle/>
          <a:p>
            <a:pPr marL="266700" indent="-266700">
              <a:buClr>
                <a:schemeClr val="accent4">
                  <a:lumMod val="75000"/>
                </a:schemeClr>
              </a:buClr>
              <a:buFont typeface="Wingdings" panose="05000000000000000000" pitchFamily="2" charset="2"/>
              <a:buChar char="Ø"/>
            </a:pPr>
            <a:r>
              <a:rPr lang="fr-FR" sz="1600" dirty="0">
                <a:solidFill>
                  <a:schemeClr val="tx1"/>
                </a:solidFill>
              </a:rPr>
              <a:t>Commencez la conversation par des questions basiques</a:t>
            </a:r>
          </a:p>
          <a:p>
            <a:pPr marL="266700" indent="-266700">
              <a:buClr>
                <a:schemeClr val="accent4">
                  <a:lumMod val="75000"/>
                </a:schemeClr>
              </a:buClr>
              <a:buFont typeface="Wingdings" panose="05000000000000000000" pitchFamily="2" charset="2"/>
              <a:buChar char="Ø"/>
            </a:pPr>
            <a:r>
              <a:rPr lang="fr-FR" sz="1600" dirty="0">
                <a:solidFill>
                  <a:schemeClr val="tx1"/>
                </a:solidFill>
              </a:rPr>
              <a:t>Écoutez attentivement l'histoire de la survivante</a:t>
            </a:r>
          </a:p>
          <a:p>
            <a:pPr marL="266700" indent="-266700">
              <a:buClr>
                <a:schemeClr val="accent4">
                  <a:lumMod val="75000"/>
                </a:schemeClr>
              </a:buClr>
              <a:buFont typeface="Wingdings" panose="05000000000000000000" pitchFamily="2" charset="2"/>
              <a:buChar char="Ø"/>
            </a:pPr>
            <a:r>
              <a:rPr lang="fr-FR" sz="1600" dirty="0">
                <a:solidFill>
                  <a:schemeClr val="tx1"/>
                </a:solidFill>
              </a:rPr>
              <a:t>Observez attentivement le langage corporel de la survivante à la recherche du moindre signe de malaise</a:t>
            </a:r>
          </a:p>
          <a:p>
            <a:pPr marL="266700" indent="-266700">
              <a:buClr>
                <a:schemeClr val="accent4">
                  <a:lumMod val="75000"/>
                </a:schemeClr>
              </a:buClr>
              <a:buFont typeface="Wingdings" panose="05000000000000000000" pitchFamily="2" charset="2"/>
              <a:buChar char="Ø"/>
            </a:pPr>
            <a:r>
              <a:rPr lang="fr-FR" sz="1600" dirty="0">
                <a:solidFill>
                  <a:schemeClr val="tx1"/>
                </a:solidFill>
              </a:rPr>
              <a:t>Encouragez la communication verbale et non verbale, et servez-vous-en pour faire preuve d'empathie</a:t>
            </a:r>
          </a:p>
          <a:p>
            <a:pPr marL="266700" indent="-266700">
              <a:buClr>
                <a:schemeClr val="accent4">
                  <a:lumMod val="75000"/>
                </a:schemeClr>
              </a:buClr>
              <a:buFont typeface="Wingdings" panose="05000000000000000000" pitchFamily="2" charset="2"/>
              <a:buChar char="Ø"/>
            </a:pPr>
            <a:r>
              <a:rPr lang="fr-FR" sz="1600" dirty="0">
                <a:solidFill>
                  <a:schemeClr val="tx1"/>
                </a:solidFill>
              </a:rPr>
              <a:t>Faites régulièrement le point avec la survivante tout au long de la conversation</a:t>
            </a:r>
          </a:p>
          <a:p>
            <a:pPr marL="266700" indent="-266700">
              <a:buClr>
                <a:schemeClr val="accent4">
                  <a:lumMod val="75000"/>
                </a:schemeClr>
              </a:buClr>
              <a:buFont typeface="Wingdings" panose="05000000000000000000" pitchFamily="2" charset="2"/>
              <a:buChar char="Ø"/>
            </a:pPr>
            <a:r>
              <a:rPr lang="fr-FR" sz="1600" dirty="0">
                <a:solidFill>
                  <a:schemeClr val="tx1"/>
                </a:solidFill>
              </a:rPr>
              <a:t>Respectez le désir de la survivante d'arrêter de partager des informations </a:t>
            </a:r>
          </a:p>
          <a:p>
            <a:pPr marL="266700" indent="-266700">
              <a:buClr>
                <a:schemeClr val="accent4">
                  <a:lumMod val="75000"/>
                </a:schemeClr>
              </a:buClr>
              <a:buFont typeface="Wingdings" panose="05000000000000000000" pitchFamily="2" charset="2"/>
              <a:buChar char="Ø"/>
            </a:pPr>
            <a:r>
              <a:rPr lang="fr-FR" sz="1600" dirty="0">
                <a:solidFill>
                  <a:schemeClr val="tx1"/>
                </a:solidFill>
              </a:rPr>
              <a:t>Posez des questions supplémentaires après que la survivante a fini ou a fait une pause </a:t>
            </a:r>
          </a:p>
          <a:p>
            <a:pPr marL="266700" indent="-266700">
              <a:buClr>
                <a:schemeClr val="accent4">
                  <a:lumMod val="75000"/>
                </a:schemeClr>
              </a:buClr>
              <a:buFont typeface="Wingdings" panose="05000000000000000000" pitchFamily="2" charset="2"/>
              <a:buChar char="Ø"/>
            </a:pPr>
            <a:r>
              <a:rPr lang="fr-FR" sz="1600" dirty="0">
                <a:solidFill>
                  <a:schemeClr val="tx1"/>
                </a:solidFill>
              </a:rPr>
              <a:t>Évitez les questions et les interruptions inutiles.</a:t>
            </a:r>
          </a:p>
          <a:p>
            <a:pPr marL="266700" indent="-266700">
              <a:buClr>
                <a:schemeClr val="accent4">
                  <a:lumMod val="75000"/>
                </a:schemeClr>
              </a:buClr>
              <a:buFont typeface="Wingdings" panose="05000000000000000000" pitchFamily="2" charset="2"/>
              <a:buChar char="Ø"/>
            </a:pPr>
            <a:r>
              <a:rPr lang="fr-FR" sz="1600" dirty="0">
                <a:solidFill>
                  <a:schemeClr val="tx1"/>
                </a:solidFill>
              </a:rPr>
              <a:t>Prenez des notes si nécessaire, mais maintenez votre attention sur la survivante</a:t>
            </a:r>
          </a:p>
        </p:txBody>
      </p:sp>
    </p:spTree>
    <p:extLst>
      <p:ext uri="{BB962C8B-B14F-4D97-AF65-F5344CB8AC3E}">
        <p14:creationId xmlns:p14="http://schemas.microsoft.com/office/powerpoint/2010/main" val="1658235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INFORMATIONS SUR LE CONTEXTE – Qui est la SURVIVANTE ?</a:t>
            </a:r>
          </a:p>
        </p:txBody>
      </p:sp>
      <p:sp>
        <p:nvSpPr>
          <p:cNvPr id="3" name="Content Placeholder 2"/>
          <p:cNvSpPr>
            <a:spLocks noGrp="1"/>
          </p:cNvSpPr>
          <p:nvPr>
            <p:ph idx="1"/>
          </p:nvPr>
        </p:nvSpPr>
        <p:spPr/>
        <p:txBody>
          <a:bodyPr>
            <a:normAutofit/>
          </a:bodyPr>
          <a:lstStyle/>
          <a:p>
            <a:pPr marL="177800" indent="-177800">
              <a:buClr>
                <a:schemeClr val="accent4">
                  <a:lumMod val="75000"/>
                </a:schemeClr>
              </a:buClr>
              <a:buFont typeface="Arial" panose="020B0604020202020204" pitchFamily="34" charset="0"/>
              <a:buChar char="•"/>
            </a:pPr>
            <a:r>
              <a:rPr lang="fr-FR" sz="2400" dirty="0">
                <a:solidFill>
                  <a:schemeClr val="tx1"/>
                </a:solidFill>
              </a:rPr>
              <a:t>Comprendre qui est la survivante</a:t>
            </a:r>
          </a:p>
          <a:p>
            <a:pPr marL="177800" indent="-177800">
              <a:buClr>
                <a:schemeClr val="accent4">
                  <a:lumMod val="75000"/>
                </a:schemeClr>
              </a:buClr>
              <a:buFont typeface="Arial" panose="020B0604020202020204" pitchFamily="34" charset="0"/>
              <a:buChar char="•"/>
            </a:pPr>
            <a:r>
              <a:rPr lang="fr-FR" sz="2400" dirty="0">
                <a:solidFill>
                  <a:schemeClr val="tx1"/>
                </a:solidFill>
              </a:rPr>
              <a:t>Informations essentielles de base, sujets moins angoissants : </a:t>
            </a:r>
          </a:p>
          <a:p>
            <a:pPr marL="355600" lvl="1" indent="-227013">
              <a:buClr>
                <a:schemeClr val="accent4">
                  <a:lumMod val="75000"/>
                </a:schemeClr>
              </a:buClr>
              <a:buFont typeface="Arial" panose="020B0604020202020204" pitchFamily="34" charset="0"/>
              <a:buChar char="•"/>
            </a:pPr>
            <a:r>
              <a:rPr lang="fr-FR" sz="2000" dirty="0">
                <a:solidFill>
                  <a:schemeClr val="tx1"/>
                </a:solidFill>
              </a:rPr>
              <a:t>L'âge de la survivante (approximatif)</a:t>
            </a:r>
          </a:p>
          <a:p>
            <a:pPr marL="355600" lvl="1" indent="-227013">
              <a:buClr>
                <a:schemeClr val="accent4">
                  <a:lumMod val="75000"/>
                </a:schemeClr>
              </a:buClr>
              <a:buFont typeface="Arial" panose="020B0604020202020204" pitchFamily="34" charset="0"/>
              <a:buChar char="•"/>
            </a:pPr>
            <a:r>
              <a:rPr lang="fr-FR" sz="2000" dirty="0">
                <a:solidFill>
                  <a:schemeClr val="tx1"/>
                </a:solidFill>
              </a:rPr>
              <a:t>Ses conditions de vie</a:t>
            </a:r>
          </a:p>
          <a:p>
            <a:pPr marL="355600" lvl="1" indent="-227013">
              <a:buClr>
                <a:schemeClr val="accent4">
                  <a:lumMod val="75000"/>
                </a:schemeClr>
              </a:buClr>
              <a:buFont typeface="Arial" panose="020B0604020202020204" pitchFamily="34" charset="0"/>
              <a:buChar char="•"/>
            </a:pPr>
            <a:r>
              <a:rPr lang="fr-FR" sz="2000" dirty="0">
                <a:solidFill>
                  <a:schemeClr val="tx1"/>
                </a:solidFill>
              </a:rPr>
              <a:t>Sa situation familiale</a:t>
            </a:r>
          </a:p>
          <a:p>
            <a:pPr marL="355600" lvl="1" indent="-227013">
              <a:buClr>
                <a:schemeClr val="accent4">
                  <a:lumMod val="75000"/>
                </a:schemeClr>
              </a:buClr>
              <a:buFont typeface="Arial" panose="020B0604020202020204" pitchFamily="34" charset="0"/>
              <a:buChar char="•"/>
            </a:pPr>
            <a:r>
              <a:rPr lang="fr-FR" sz="2000" dirty="0">
                <a:solidFill>
                  <a:schemeClr val="tx1"/>
                </a:solidFill>
              </a:rPr>
              <a:t>Son travail ou son rôle au sein de la communauté</a:t>
            </a:r>
          </a:p>
        </p:txBody>
      </p:sp>
      <p:sp>
        <p:nvSpPr>
          <p:cNvPr id="4" name="TextBox 3"/>
          <p:cNvSpPr txBox="1"/>
          <p:nvPr/>
        </p:nvSpPr>
        <p:spPr>
          <a:xfrm>
            <a:off x="7262191" y="3928347"/>
            <a:ext cx="3789437" cy="1477328"/>
          </a:xfrm>
          <a:prstGeom prst="rect">
            <a:avLst/>
          </a:prstGeom>
          <a:solidFill>
            <a:schemeClr val="accent5">
              <a:lumMod val="20000"/>
              <a:lumOff val="80000"/>
            </a:schemeClr>
          </a:solidFill>
        </p:spPr>
        <p:txBody>
          <a:bodyPr wrap="square" rtlCol="0">
            <a:spAutoFit/>
          </a:bodyPr>
          <a:lstStyle/>
          <a:p>
            <a:pPr algn="ctr"/>
            <a:r>
              <a:rPr lang="fr-FR" smtClean="0"/>
              <a:t>Ne posez pas à la personne une liste de questions, et commencez plutôt la conversation par une question ouverte qui invite la personne à vous parler d'elle.</a:t>
            </a:r>
          </a:p>
        </p:txBody>
      </p:sp>
    </p:spTree>
    <p:extLst>
      <p:ext uri="{BB962C8B-B14F-4D97-AF65-F5344CB8AC3E}">
        <p14:creationId xmlns:p14="http://schemas.microsoft.com/office/powerpoint/2010/main" val="1139286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COMPRENDRE CE QUI S'EST PASSÉ</a:t>
            </a:r>
          </a:p>
        </p:txBody>
      </p:sp>
      <p:sp>
        <p:nvSpPr>
          <p:cNvPr id="3" name="Content Placeholder 2"/>
          <p:cNvSpPr>
            <a:spLocks noGrp="1"/>
          </p:cNvSpPr>
          <p:nvPr>
            <p:ph idx="1"/>
          </p:nvPr>
        </p:nvSpPr>
        <p:spPr>
          <a:xfrm>
            <a:off x="1023938" y="2333296"/>
            <a:ext cx="9720262" cy="4022725"/>
          </a:xfrm>
        </p:spPr>
        <p:txBody>
          <a:bodyPr>
            <a:normAutofit fontScale="92500" lnSpcReduction="10000"/>
          </a:bodyPr>
          <a:lstStyle/>
          <a:p>
            <a:pPr indent="457200">
              <a:buClr>
                <a:schemeClr val="accent4">
                  <a:lumMod val="75000"/>
                </a:schemeClr>
              </a:buClr>
              <a:buFont typeface="Arial" panose="020B0604020202020204" pitchFamily="34" charset="0"/>
              <a:buChar char="•"/>
            </a:pPr>
            <a:r>
              <a:rPr lang="fr-FR" b="1" dirty="0">
                <a:solidFill>
                  <a:schemeClr val="tx1"/>
                </a:solidFill>
              </a:rPr>
              <a:t>Nature de la violence/des abus</a:t>
            </a:r>
          </a:p>
          <a:p>
            <a:pPr lvl="1" indent="457200">
              <a:buClr>
                <a:schemeClr val="accent4">
                  <a:lumMod val="75000"/>
                </a:schemeClr>
              </a:buClr>
              <a:buFont typeface="Arial" panose="020B0604020202020204" pitchFamily="34" charset="0"/>
              <a:buChar char="•"/>
            </a:pPr>
            <a:r>
              <a:rPr lang="fr-FR" dirty="0">
                <a:solidFill>
                  <a:schemeClr val="tx1"/>
                </a:solidFill>
              </a:rPr>
              <a:t>Il n'est pas nécessaire de chercher à obtenir de nombreux détails sur les violences subies</a:t>
            </a:r>
          </a:p>
          <a:p>
            <a:pPr lvl="1" indent="457200">
              <a:buClr>
                <a:schemeClr val="accent4">
                  <a:lumMod val="75000"/>
                </a:schemeClr>
              </a:buClr>
              <a:buFont typeface="Arial" panose="020B0604020202020204" pitchFamily="34" charset="0"/>
              <a:buChar char="•"/>
            </a:pPr>
            <a:r>
              <a:rPr lang="fr-FR" dirty="0">
                <a:solidFill>
                  <a:schemeClr val="tx1"/>
                </a:solidFill>
              </a:rPr>
              <a:t>Il est important de savoir si l'agresseur a employé la force ou utilisé des armes</a:t>
            </a:r>
          </a:p>
          <a:p>
            <a:pPr marL="723900" lvl="1" indent="-457200">
              <a:buClr>
                <a:schemeClr val="accent4">
                  <a:lumMod val="75000"/>
                </a:schemeClr>
              </a:buClr>
              <a:buFont typeface="Arial" panose="020B0604020202020204" pitchFamily="34" charset="0"/>
              <a:buChar char="•"/>
            </a:pPr>
            <a:r>
              <a:rPr lang="fr-FR" dirty="0">
                <a:solidFill>
                  <a:schemeClr val="tx1"/>
                </a:solidFill>
              </a:rPr>
              <a:t>En cas de saignement important ou de douleur intense, il faut savoir s'il y a eu pénétration vaginale/anale </a:t>
            </a:r>
          </a:p>
          <a:p>
            <a:pPr marL="622300" lvl="1" indent="0">
              <a:buClr>
                <a:schemeClr val="accent4">
                  <a:lumMod val="75000"/>
                </a:schemeClr>
              </a:buClr>
              <a:buNone/>
            </a:pPr>
            <a:r>
              <a:rPr lang="fr-FR" b="1" dirty="0">
                <a:solidFill>
                  <a:schemeClr val="tx1"/>
                </a:solidFill>
              </a:rPr>
              <a:t>*Dans de telles circonstances, il est vivement recommandé de dispenser un traitement et des soins médicaux immédiats* </a:t>
            </a:r>
          </a:p>
          <a:p>
            <a:pPr indent="457200">
              <a:buClr>
                <a:schemeClr val="accent4">
                  <a:lumMod val="75000"/>
                </a:schemeClr>
              </a:buClr>
              <a:buFont typeface="Arial" panose="020B0604020202020204" pitchFamily="34" charset="0"/>
              <a:buChar char="•"/>
            </a:pPr>
            <a:r>
              <a:rPr lang="fr-FR" b="1" dirty="0">
                <a:solidFill>
                  <a:schemeClr val="tx1"/>
                </a:solidFill>
              </a:rPr>
              <a:t>Identifier l'agresseur et déterminer s'il peut approcher la survivante</a:t>
            </a:r>
          </a:p>
          <a:p>
            <a:pPr lvl="1" indent="457200">
              <a:buClr>
                <a:schemeClr val="accent4">
                  <a:lumMod val="75000"/>
                </a:schemeClr>
              </a:buClr>
              <a:buFont typeface="Arial" panose="020B0604020202020204" pitchFamily="34" charset="0"/>
              <a:buChar char="•"/>
            </a:pPr>
            <a:r>
              <a:rPr lang="fr-FR" dirty="0">
                <a:solidFill>
                  <a:schemeClr val="tx1"/>
                </a:solidFill>
              </a:rPr>
              <a:t>Quel est le lien entre l'agresseur, la survivante et sa famille ?</a:t>
            </a:r>
          </a:p>
          <a:p>
            <a:pPr lvl="1" indent="457200">
              <a:buClr>
                <a:schemeClr val="accent4">
                  <a:lumMod val="75000"/>
                </a:schemeClr>
              </a:buClr>
              <a:buFont typeface="Arial" panose="020B0604020202020204" pitchFamily="34" charset="0"/>
              <a:buChar char="•"/>
            </a:pPr>
            <a:r>
              <a:rPr lang="fr-FR" dirty="0">
                <a:solidFill>
                  <a:schemeClr val="tx1"/>
                </a:solidFill>
              </a:rPr>
              <a:t>Où se trouve l'agresseur maintenant ?</a:t>
            </a:r>
          </a:p>
          <a:p>
            <a:pPr lvl="1" indent="457200">
              <a:buClr>
                <a:schemeClr val="accent4">
                  <a:lumMod val="75000"/>
                </a:schemeClr>
              </a:buClr>
              <a:buFont typeface="Arial" panose="020B0604020202020204" pitchFamily="34" charset="0"/>
              <a:buChar char="•"/>
            </a:pPr>
            <a:r>
              <a:rPr lang="fr-FR" dirty="0">
                <a:solidFill>
                  <a:schemeClr val="tx1"/>
                </a:solidFill>
              </a:rPr>
              <a:t>Peut-il facilement approcher la survivante ?</a:t>
            </a:r>
          </a:p>
          <a:p>
            <a:pPr lvl="1" indent="457200">
              <a:buClr>
                <a:schemeClr val="accent4">
                  <a:lumMod val="75000"/>
                </a:schemeClr>
              </a:buClr>
              <a:buFont typeface="Arial" panose="020B0604020202020204" pitchFamily="34" charset="0"/>
              <a:buChar char="•"/>
            </a:pPr>
            <a:r>
              <a:rPr lang="fr-FR" dirty="0">
                <a:solidFill>
                  <a:schemeClr val="tx1"/>
                </a:solidFill>
              </a:rPr>
              <a:t>Quel est le travail de l'agresseur ou son rôle au sein de la communauté ?</a:t>
            </a:r>
          </a:p>
          <a:p>
            <a:pPr lvl="1" indent="457200">
              <a:buClr>
                <a:schemeClr val="accent4">
                  <a:lumMod val="75000"/>
                </a:schemeClr>
              </a:buClr>
              <a:buFont typeface="Arial" panose="020B0604020202020204" pitchFamily="34" charset="0"/>
              <a:buChar char="•"/>
            </a:pPr>
            <a:r>
              <a:rPr lang="fr-FR" dirty="0">
                <a:solidFill>
                  <a:schemeClr val="tx1"/>
                </a:solidFill>
              </a:rPr>
              <a:t>Quel est le nombre d'agresseurs impliqués ? </a:t>
            </a:r>
          </a:p>
        </p:txBody>
      </p:sp>
    </p:spTree>
    <p:extLst>
      <p:ext uri="{BB962C8B-B14F-4D97-AF65-F5344CB8AC3E}">
        <p14:creationId xmlns:p14="http://schemas.microsoft.com/office/powerpoint/2010/main" val="18104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COMPRENDRE CE QUI S'EST PASSÉ</a:t>
            </a:r>
          </a:p>
        </p:txBody>
      </p:sp>
      <p:sp>
        <p:nvSpPr>
          <p:cNvPr id="3" name="Content Placeholder 2"/>
          <p:cNvSpPr>
            <a:spLocks noGrp="1"/>
          </p:cNvSpPr>
          <p:nvPr>
            <p:ph idx="1"/>
          </p:nvPr>
        </p:nvSpPr>
        <p:spPr/>
        <p:txBody>
          <a:bodyPr>
            <a:normAutofit/>
          </a:bodyPr>
          <a:lstStyle/>
          <a:p>
            <a:pPr indent="457200">
              <a:buClr>
                <a:schemeClr val="accent4">
                  <a:lumMod val="75000"/>
                </a:schemeClr>
              </a:buClr>
              <a:buFont typeface="Arial" panose="020B0604020202020204" pitchFamily="34" charset="0"/>
              <a:buChar char="•"/>
            </a:pPr>
            <a:r>
              <a:rPr lang="fr-FR" b="1" dirty="0">
                <a:solidFill>
                  <a:schemeClr val="tx1"/>
                </a:solidFill>
              </a:rPr>
              <a:t>La date du dernier incident</a:t>
            </a:r>
          </a:p>
          <a:p>
            <a:pPr lvl="1" indent="457200">
              <a:buClr>
                <a:schemeClr val="accent4">
                  <a:lumMod val="75000"/>
                </a:schemeClr>
              </a:buClr>
              <a:buFont typeface="Arial" panose="020B0604020202020204" pitchFamily="34" charset="0"/>
              <a:buChar char="•"/>
            </a:pPr>
            <a:r>
              <a:rPr lang="fr-FR" dirty="0">
                <a:solidFill>
                  <a:schemeClr val="tx1"/>
                </a:solidFill>
              </a:rPr>
              <a:t>Urgence de l'orientation médicale</a:t>
            </a:r>
          </a:p>
          <a:p>
            <a:pPr lvl="1" indent="457200">
              <a:buClr>
                <a:schemeClr val="accent4">
                  <a:lumMod val="75000"/>
                </a:schemeClr>
              </a:buClr>
              <a:buFont typeface="Arial" panose="020B0604020202020204" pitchFamily="34" charset="0"/>
              <a:buChar char="•"/>
            </a:pPr>
            <a:r>
              <a:rPr lang="fr-FR" dirty="0">
                <a:solidFill>
                  <a:schemeClr val="tx1"/>
                </a:solidFill>
              </a:rPr>
              <a:t>Informer précisément la survivante des options médicales qui s'offrent à elle</a:t>
            </a:r>
          </a:p>
          <a:p>
            <a:pPr indent="457200">
              <a:buClr>
                <a:schemeClr val="accent4">
                  <a:lumMod val="75000"/>
                </a:schemeClr>
              </a:buClr>
              <a:buFont typeface="Arial" panose="020B0604020202020204" pitchFamily="34" charset="0"/>
              <a:buChar char="•"/>
            </a:pPr>
            <a:r>
              <a:rPr lang="fr-FR" b="1" dirty="0">
                <a:solidFill>
                  <a:schemeClr val="tx1"/>
                </a:solidFill>
              </a:rPr>
              <a:t>Fréquence</a:t>
            </a:r>
          </a:p>
          <a:p>
            <a:pPr marL="723900" lvl="1" indent="-457200">
              <a:buClr>
                <a:schemeClr val="accent4">
                  <a:lumMod val="75000"/>
                </a:schemeClr>
              </a:buClr>
              <a:buFont typeface="Arial" panose="020B0604020202020204" pitchFamily="34" charset="0"/>
              <a:buChar char="•"/>
            </a:pPr>
            <a:r>
              <a:rPr lang="fr-FR" dirty="0">
                <a:solidFill>
                  <a:schemeClr val="tx1"/>
                </a:solidFill>
              </a:rPr>
              <a:t>En cas de violences répétées, concentrez-vous sur l'incident le plus récent pour comprendre les besoins actuels</a:t>
            </a:r>
          </a:p>
          <a:p>
            <a:pPr marL="128016" lvl="1" indent="457200">
              <a:buClr>
                <a:schemeClr val="accent4">
                  <a:lumMod val="75000"/>
                </a:schemeClr>
              </a:buClr>
              <a:buNone/>
            </a:pPr>
            <a:r>
              <a:rPr lang="fr-FR" b="1" dirty="0">
                <a:solidFill>
                  <a:schemeClr val="tx1"/>
                </a:solidFill>
              </a:rPr>
              <a:t>*Cela ne signifie pas que l'incident le plus récent est le plus significatif*</a:t>
            </a:r>
          </a:p>
          <a:p>
            <a:pPr marL="723900" lvl="1" indent="-457200">
              <a:buClr>
                <a:schemeClr val="accent4">
                  <a:lumMod val="75000"/>
                </a:schemeClr>
              </a:buClr>
              <a:buFont typeface="Arial" panose="020B0604020202020204" pitchFamily="34" charset="0"/>
              <a:buChar char="•"/>
            </a:pPr>
            <a:r>
              <a:rPr lang="fr-FR" dirty="0">
                <a:solidFill>
                  <a:schemeClr val="tx1"/>
                </a:solidFill>
              </a:rPr>
              <a:t>Les survivantes n'ont pas besoin de raconter toutes les violences qu'elles ont subies au cours de l'entretien initial. </a:t>
            </a:r>
          </a:p>
        </p:txBody>
      </p:sp>
    </p:spTree>
    <p:extLst>
      <p:ext uri="{BB962C8B-B14F-4D97-AF65-F5344CB8AC3E}">
        <p14:creationId xmlns:p14="http://schemas.microsoft.com/office/powerpoint/2010/main" val="903407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FACILITER LA DIVULGATION</a:t>
            </a:r>
          </a:p>
        </p:txBody>
      </p:sp>
      <p:sp>
        <p:nvSpPr>
          <p:cNvPr id="3" name="Content Placeholder 2"/>
          <p:cNvSpPr>
            <a:spLocks noGrp="1"/>
          </p:cNvSpPr>
          <p:nvPr>
            <p:ph idx="1"/>
          </p:nvPr>
        </p:nvSpPr>
        <p:spPr/>
        <p:txBody>
          <a:bodyPr>
            <a:normAutofit fontScale="77500" lnSpcReduction="20000"/>
          </a:bodyPr>
          <a:lstStyle/>
          <a:p>
            <a:pPr marL="444500" indent="-444500">
              <a:buFont typeface="Wingdings" pitchFamily="2" charset="2"/>
              <a:buChar char="§"/>
            </a:pPr>
            <a:r>
              <a:rPr lang="fr-FR" sz="2400" dirty="0">
                <a:solidFill>
                  <a:schemeClr val="tx1"/>
                </a:solidFill>
              </a:rPr>
              <a:t>Par groupes de quatre, choisissez une personne qui jouera le rôle de l'intervenant et une personne qui jouera celui de la survivante. Vous donnerez à l'intervenant et à la survivante un document sur lequel figure un scénario/contexte. </a:t>
            </a:r>
          </a:p>
          <a:p>
            <a:pPr marL="444500" indent="-444500">
              <a:buFont typeface="Wingdings" pitchFamily="2" charset="2"/>
              <a:buChar char="§"/>
            </a:pPr>
            <a:r>
              <a:rPr lang="fr-FR" sz="2400" dirty="0">
                <a:solidFill>
                  <a:schemeClr val="tx1"/>
                </a:solidFill>
              </a:rPr>
              <a:t>Jouez le scénario du « mauvais entretien ». Les membres du groupe qui observent la scène doivent prendre des notes. En groupes, abordez la question suivante : </a:t>
            </a:r>
            <a:r>
              <a:rPr lang="fr-FR" sz="2400" b="1" dirty="0">
                <a:solidFill>
                  <a:schemeClr val="tx1"/>
                </a:solidFill>
              </a:rPr>
              <a:t>que feriez-vous différemment ? </a:t>
            </a:r>
            <a:endParaRPr lang="fr-FR" sz="2400" dirty="0">
              <a:solidFill>
                <a:schemeClr val="tx1"/>
              </a:solidFill>
              <a:cs typeface="Arial" panose="020B0604020202020204" pitchFamily="34" charset="0"/>
            </a:endParaRPr>
          </a:p>
          <a:p>
            <a:pPr marL="444500" indent="-444500">
              <a:buFont typeface="Wingdings" pitchFamily="2" charset="2"/>
              <a:buChar char="§"/>
            </a:pPr>
            <a:r>
              <a:rPr lang="fr-FR" sz="2400" dirty="0">
                <a:solidFill>
                  <a:schemeClr val="tx1"/>
                </a:solidFill>
              </a:rPr>
              <a:t>Préparez-vous à présenter vos réponses à l'ensemble du groupe. </a:t>
            </a:r>
            <a:r>
              <a:rPr lang="fr-FR" dirty="0" smtClean="0"/>
              <a:t> </a:t>
            </a:r>
          </a:p>
        </p:txBody>
      </p:sp>
    </p:spTree>
    <p:extLst>
      <p:ext uri="{BB962C8B-B14F-4D97-AF65-F5344CB8AC3E}">
        <p14:creationId xmlns:p14="http://schemas.microsoft.com/office/powerpoint/2010/main" val="206903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a:spLocks noChangeArrowheads="1"/>
          </p:cNvSpPr>
          <p:nvPr/>
        </p:nvSpPr>
        <p:spPr bwMode="auto">
          <a:xfrm>
            <a:off x="4555958" y="4189037"/>
            <a:ext cx="3962400" cy="1413764"/>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Ce qui s'est passé n'était pas de votre faute.</a:t>
            </a:r>
          </a:p>
        </p:txBody>
      </p:sp>
      <p:sp>
        <p:nvSpPr>
          <p:cNvPr id="7" name="Title 6"/>
          <p:cNvSpPr>
            <a:spLocks noGrp="1"/>
          </p:cNvSpPr>
          <p:nvPr>
            <p:ph type="title"/>
          </p:nvPr>
        </p:nvSpPr>
        <p:spPr/>
        <p:txBody>
          <a:bodyPr/>
          <a:lstStyle/>
          <a:p>
            <a:r>
              <a:rPr lang="fr-FR" smtClean="0"/>
              <a:t>RÉAGIR À LA DIVULGATION</a:t>
            </a:r>
          </a:p>
        </p:txBody>
      </p:sp>
      <p:sp>
        <p:nvSpPr>
          <p:cNvPr id="11" name="TextBox 10"/>
          <p:cNvSpPr txBox="1"/>
          <p:nvPr/>
        </p:nvSpPr>
        <p:spPr>
          <a:xfrm>
            <a:off x="375016" y="2399085"/>
            <a:ext cx="5279826" cy="461665"/>
          </a:xfrm>
          <a:prstGeom prst="rect">
            <a:avLst/>
          </a:prstGeom>
          <a:noFill/>
        </p:spPr>
        <p:txBody>
          <a:bodyPr wrap="square" rtlCol="0">
            <a:spAutoFit/>
          </a:bodyPr>
          <a:lstStyle/>
          <a:p>
            <a:r>
              <a:rPr lang="fr-FR" sz="2400" dirty="0"/>
              <a:t>Conforter et valoriser </a:t>
            </a:r>
          </a:p>
        </p:txBody>
      </p:sp>
      <p:sp>
        <p:nvSpPr>
          <p:cNvPr id="12" name="TextBox 11"/>
          <p:cNvSpPr txBox="1"/>
          <p:nvPr/>
        </p:nvSpPr>
        <p:spPr>
          <a:xfrm>
            <a:off x="375016" y="3411018"/>
            <a:ext cx="3865908" cy="461665"/>
          </a:xfrm>
          <a:prstGeom prst="rect">
            <a:avLst/>
          </a:prstGeom>
          <a:noFill/>
        </p:spPr>
        <p:txBody>
          <a:bodyPr wrap="square" rtlCol="0">
            <a:spAutoFit/>
          </a:bodyPr>
          <a:lstStyle/>
          <a:p>
            <a:r>
              <a:rPr lang="fr-FR" sz="2400" dirty="0"/>
              <a:t>Développer la confiance</a:t>
            </a:r>
          </a:p>
        </p:txBody>
      </p:sp>
      <p:sp>
        <p:nvSpPr>
          <p:cNvPr id="14" name="TextBox 7"/>
          <p:cNvSpPr>
            <a:spLocks noChangeArrowheads="1"/>
          </p:cNvSpPr>
          <p:nvPr/>
        </p:nvSpPr>
        <p:spPr bwMode="auto">
          <a:xfrm>
            <a:off x="4166337" y="3411018"/>
            <a:ext cx="2977010" cy="510778"/>
          </a:xfrm>
          <a:prstGeom prst="wedgeRoundRectCallout">
            <a:avLst>
              <a:gd name="adj1" fmla="val -64574"/>
              <a:gd name="adj2" fmla="val -2815"/>
              <a:gd name="adj3" fmla="val 16667"/>
            </a:avLst>
          </a:prstGeom>
          <a:solidFill>
            <a:schemeClr val="accent6">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Je vous crois. </a:t>
            </a:r>
          </a:p>
        </p:txBody>
      </p:sp>
      <p:sp>
        <p:nvSpPr>
          <p:cNvPr id="17" name="TextBox 7"/>
          <p:cNvSpPr>
            <a:spLocks noChangeArrowheads="1"/>
          </p:cNvSpPr>
          <p:nvPr/>
        </p:nvSpPr>
        <p:spPr bwMode="auto">
          <a:xfrm>
            <a:off x="6537158" y="2346454"/>
            <a:ext cx="5146508" cy="822614"/>
          </a:xfrm>
          <a:prstGeom prst="wedgeRoundRectCallout">
            <a:avLst>
              <a:gd name="adj1" fmla="val -63042"/>
              <a:gd name="adj2" fmla="val 1330"/>
              <a:gd name="adj3" fmla="val 16667"/>
            </a:avLst>
          </a:prstGeom>
          <a:solidFill>
            <a:schemeClr val="accent5">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Vous êtes très courageuse de me l'avoir dit. </a:t>
            </a:r>
          </a:p>
        </p:txBody>
      </p:sp>
      <p:sp>
        <p:nvSpPr>
          <p:cNvPr id="21" name="TextBox 20"/>
          <p:cNvSpPr txBox="1"/>
          <p:nvPr/>
        </p:nvSpPr>
        <p:spPr>
          <a:xfrm>
            <a:off x="401292" y="5934670"/>
            <a:ext cx="3865908" cy="461665"/>
          </a:xfrm>
          <a:prstGeom prst="rect">
            <a:avLst/>
          </a:prstGeom>
          <a:noFill/>
        </p:spPr>
        <p:txBody>
          <a:bodyPr wrap="square" rtlCol="0">
            <a:spAutoFit/>
          </a:bodyPr>
          <a:lstStyle/>
          <a:p>
            <a:r>
              <a:rPr lang="fr-FR" sz="2400" dirty="0"/>
              <a:t>Exprimer de l'empathie </a:t>
            </a:r>
          </a:p>
        </p:txBody>
      </p:sp>
      <p:sp>
        <p:nvSpPr>
          <p:cNvPr id="22" name="TextBox 21"/>
          <p:cNvSpPr txBox="1"/>
          <p:nvPr/>
        </p:nvSpPr>
        <p:spPr>
          <a:xfrm>
            <a:off x="375016" y="4420522"/>
            <a:ext cx="3865908" cy="830997"/>
          </a:xfrm>
          <a:prstGeom prst="rect">
            <a:avLst/>
          </a:prstGeom>
          <a:noFill/>
        </p:spPr>
        <p:txBody>
          <a:bodyPr wrap="square" rtlCol="0">
            <a:spAutoFit/>
          </a:bodyPr>
          <a:lstStyle/>
          <a:p>
            <a:r>
              <a:rPr lang="fr-FR" sz="2400" dirty="0"/>
              <a:t>Réconforter et ne pas faire de reproche </a:t>
            </a:r>
          </a:p>
        </p:txBody>
      </p:sp>
      <p:sp>
        <p:nvSpPr>
          <p:cNvPr id="23" name="TextBox 22"/>
          <p:cNvSpPr txBox="1"/>
          <p:nvPr/>
        </p:nvSpPr>
        <p:spPr>
          <a:xfrm>
            <a:off x="375016" y="1678757"/>
            <a:ext cx="5279826" cy="461665"/>
          </a:xfrm>
          <a:prstGeom prst="rect">
            <a:avLst/>
          </a:prstGeom>
          <a:noFill/>
        </p:spPr>
        <p:txBody>
          <a:bodyPr wrap="square" rtlCol="0">
            <a:spAutoFit/>
          </a:bodyPr>
          <a:lstStyle/>
          <a:p>
            <a:r>
              <a:rPr lang="fr-FR" sz="2400" dirty="0"/>
              <a:t>Établir une relation </a:t>
            </a:r>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5">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Merci de me l'avoir dit. </a:t>
            </a:r>
          </a:p>
        </p:txBody>
      </p:sp>
      <p:sp>
        <p:nvSpPr>
          <p:cNvPr id="25" name="TextBox 7"/>
          <p:cNvSpPr>
            <a:spLocks noChangeArrowheads="1"/>
          </p:cNvSpPr>
          <p:nvPr/>
        </p:nvSpPr>
        <p:spPr bwMode="auto">
          <a:xfrm>
            <a:off x="6537158" y="5729639"/>
            <a:ext cx="5146508" cy="822614"/>
          </a:xfrm>
          <a:prstGeom prst="wedgeRoundRectCallout">
            <a:avLst>
              <a:gd name="adj1" fmla="val -63042"/>
              <a:gd name="adj2" fmla="val 1330"/>
              <a:gd name="adj3" fmla="val 16667"/>
            </a:avLst>
          </a:prstGeom>
          <a:solidFill>
            <a:schemeClr val="accent6">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fr-FR" altLang="en-US" i="1" dirty="0">
                <a:solidFill>
                  <a:prstClr val="black"/>
                </a:solidFill>
              </a:rPr>
              <a:t>Je suis désolé d'apprendre ce qui vous est arrivé. </a:t>
            </a:r>
          </a:p>
        </p:txBody>
      </p:sp>
    </p:spTree>
    <p:extLst>
      <p:ext uri="{BB962C8B-B14F-4D97-AF65-F5344CB8AC3E}">
        <p14:creationId xmlns:p14="http://schemas.microsoft.com/office/powerpoint/2010/main" val="3572057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Effect transition="in" filter="fade">
                                      <p:cBhvr>
                                        <p:cTn id="7" dur="2000"/>
                                        <p:tgtEl>
                                          <p:spTgt spid="2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2000"/>
                                        <p:tgtEl>
                                          <p:spTgt spid="2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bg/>
                                          </p:spTgt>
                                        </p:tgtEl>
                                        <p:attrNameLst>
                                          <p:attrName>style.visibility</p:attrName>
                                        </p:attrNameLst>
                                      </p:cBhvr>
                                      <p:to>
                                        <p:strVal val="visible"/>
                                      </p:to>
                                    </p:set>
                                    <p:animEffect transition="in" filter="fade">
                                      <p:cBhvr>
                                        <p:cTn id="15" dur="2000"/>
                                        <p:tgtEl>
                                          <p:spTgt spid="1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2000"/>
                                        <p:tgtEl>
                                          <p:spTgt spid="1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bg/>
                                          </p:spTgt>
                                        </p:tgtEl>
                                        <p:attrNameLst>
                                          <p:attrName>style.visibility</p:attrName>
                                        </p:attrNameLst>
                                      </p:cBhvr>
                                      <p:to>
                                        <p:strVal val="visible"/>
                                      </p:to>
                                    </p:set>
                                    <p:animEffect transition="in" filter="fade">
                                      <p:cBhvr>
                                        <p:cTn id="23" dur="2000"/>
                                        <p:tgtEl>
                                          <p:spTgt spid="1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2000"/>
                                        <p:tgtEl>
                                          <p:spTgt spid="1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20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20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bg/>
                                          </p:spTgt>
                                        </p:tgtEl>
                                        <p:attrNameLst>
                                          <p:attrName>style.visibility</p:attrName>
                                        </p:attrNameLst>
                                      </p:cBhvr>
                                      <p:to>
                                        <p:strVal val="visible"/>
                                      </p:to>
                                    </p:set>
                                    <p:animEffect transition="in" filter="fade">
                                      <p:cBhvr>
                                        <p:cTn id="39" dur="2000"/>
                                        <p:tgtEl>
                                          <p:spTgt spid="2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xEl>
                                              <p:pRg st="0" end="0"/>
                                            </p:txEl>
                                          </p:spTgt>
                                        </p:tgtEl>
                                        <p:attrNameLst>
                                          <p:attrName>style.visibility</p:attrName>
                                        </p:attrNameLst>
                                      </p:cBhvr>
                                      <p:to>
                                        <p:strVal val="visible"/>
                                      </p:to>
                                    </p:set>
                                    <p:animEffect transition="in" filter="fade">
                                      <p:cBhvr>
                                        <p:cTn id="42" dur="20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P spid="14" grpId="0" build="allAtOnce" animBg="1"/>
      <p:bldP spid="17" grpId="0" build="allAtOnce" animBg="1"/>
      <p:bldP spid="24" grpId="0" build="allAtOnce" animBg="1"/>
      <p:bldP spid="25" grpId="0" build="allAtOnce"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des besoins - Vue d'ensemble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3910116"/>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8" descr="Woman.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5522766" y="3286540"/>
            <a:ext cx="722795" cy="157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6699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de la sécurité</a:t>
            </a:r>
          </a:p>
        </p:txBody>
      </p:sp>
      <p:sp>
        <p:nvSpPr>
          <p:cNvPr id="3" name="Content Placeholder 2"/>
          <p:cNvSpPr>
            <a:spLocks noGrp="1"/>
          </p:cNvSpPr>
          <p:nvPr>
            <p:ph idx="1"/>
          </p:nvPr>
        </p:nvSpPr>
        <p:spPr/>
        <p:txBody>
          <a:bodyPr/>
          <a:lstStyle/>
          <a:p>
            <a:pPr marL="0" indent="-457200">
              <a:buClr>
                <a:schemeClr val="accent4">
                  <a:lumMod val="75000"/>
                </a:schemeClr>
              </a:buClr>
              <a:buNone/>
            </a:pPr>
            <a:r>
              <a:rPr lang="fr-FR" sz="2400" dirty="0">
                <a:solidFill>
                  <a:schemeClr val="tx1"/>
                </a:solidFill>
              </a:rPr>
              <a:t>Déterminez le niveau de sécurité de la survivante en comprenant : </a:t>
            </a:r>
          </a:p>
          <a:p>
            <a:pPr indent="-457200">
              <a:buClr>
                <a:schemeClr val="accent4">
                  <a:lumMod val="75000"/>
                </a:schemeClr>
              </a:buClr>
              <a:buFont typeface="Arial" panose="020B0604020202020204" pitchFamily="34" charset="0"/>
              <a:buChar char="•"/>
            </a:pPr>
            <a:r>
              <a:rPr lang="fr-FR" dirty="0">
                <a:solidFill>
                  <a:schemeClr val="tx1"/>
                </a:solidFill>
              </a:rPr>
              <a:t>Le sentiment de sécurité de la survivante chez elle</a:t>
            </a:r>
          </a:p>
          <a:p>
            <a:pPr indent="-457200">
              <a:buClr>
                <a:schemeClr val="accent4">
                  <a:lumMod val="75000"/>
                </a:schemeClr>
              </a:buClr>
              <a:buFont typeface="Arial" panose="020B0604020202020204" pitchFamily="34" charset="0"/>
              <a:buChar char="•"/>
            </a:pPr>
            <a:r>
              <a:rPr lang="fr-FR" dirty="0">
                <a:solidFill>
                  <a:schemeClr val="tx1"/>
                </a:solidFill>
              </a:rPr>
              <a:t>Le sentiment de sécurité de la survivante au sein de sa communauté </a:t>
            </a:r>
          </a:p>
          <a:p>
            <a:pPr indent="-457200">
              <a:buClr>
                <a:schemeClr val="accent4">
                  <a:lumMod val="75000"/>
                </a:schemeClr>
              </a:buClr>
              <a:buFont typeface="Arial" panose="020B0604020202020204" pitchFamily="34" charset="0"/>
              <a:buChar char="•"/>
            </a:pPr>
            <a:r>
              <a:rPr lang="fr-FR" dirty="0">
                <a:solidFill>
                  <a:schemeClr val="tx1"/>
                </a:solidFill>
              </a:rPr>
              <a:t>Les systèmes de sécurité/soutien identifiés pour la survivante</a:t>
            </a:r>
          </a:p>
        </p:txBody>
      </p:sp>
    </p:spTree>
    <p:extLst>
      <p:ext uri="{BB962C8B-B14F-4D97-AF65-F5344CB8AC3E}">
        <p14:creationId xmlns:p14="http://schemas.microsoft.com/office/powerpoint/2010/main" val="2506382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de sécurité – Comment les évaluer</a:t>
            </a:r>
          </a:p>
        </p:txBody>
      </p:sp>
      <p:sp>
        <p:nvSpPr>
          <p:cNvPr id="3" name="Content Placeholder 2"/>
          <p:cNvSpPr>
            <a:spLocks noGrp="1"/>
          </p:cNvSpPr>
          <p:nvPr>
            <p:ph idx="1"/>
          </p:nvPr>
        </p:nvSpPr>
        <p:spPr>
          <a:xfrm>
            <a:off x="1138238" y="1885951"/>
            <a:ext cx="10456862" cy="3162300"/>
          </a:xfrm>
        </p:spPr>
        <p:txBody>
          <a:bodyPr/>
          <a:lstStyle/>
          <a:p>
            <a:pPr marL="533400" indent="-444500">
              <a:buClr>
                <a:schemeClr val="accent4">
                  <a:lumMod val="75000"/>
                </a:schemeClr>
              </a:buClr>
              <a:buFont typeface="Arial" panose="020B0604020202020204" pitchFamily="34" charset="0"/>
              <a:buChar char="•"/>
            </a:pPr>
            <a:r>
              <a:rPr lang="fr-FR" sz="2000" dirty="0">
                <a:solidFill>
                  <a:schemeClr val="tx1"/>
                </a:solidFill>
              </a:rPr>
              <a:t>Repérez les situations, circonstances et personnes qui font du mal à la survivante</a:t>
            </a:r>
          </a:p>
          <a:p>
            <a:pPr marL="533400" indent="-444500">
              <a:buClr>
                <a:schemeClr val="accent4">
                  <a:lumMod val="75000"/>
                </a:schemeClr>
              </a:buClr>
              <a:buFont typeface="Arial" panose="020B0604020202020204" pitchFamily="34" charset="0"/>
              <a:buChar char="•"/>
            </a:pPr>
            <a:r>
              <a:rPr lang="fr-FR" sz="2000" dirty="0">
                <a:solidFill>
                  <a:schemeClr val="tx1"/>
                </a:solidFill>
              </a:rPr>
              <a:t>Si cela est compris dans votre contexte, utilisez une échelle (de 1 à 5) pour mesurer le degré de sécurité ressenti par  la survivante dans différentes situations </a:t>
            </a:r>
          </a:p>
          <a:p>
            <a:pPr marL="533400" indent="-444500">
              <a:buClr>
                <a:schemeClr val="accent4">
                  <a:lumMod val="75000"/>
                </a:schemeClr>
              </a:buClr>
              <a:buFont typeface="Arial" panose="020B0604020202020204" pitchFamily="34" charset="0"/>
              <a:buChar char="•"/>
            </a:pPr>
            <a:r>
              <a:rPr lang="fr-FR" sz="2000" dirty="0">
                <a:solidFill>
                  <a:schemeClr val="tx1"/>
                </a:solidFill>
              </a:rPr>
              <a:t>Identifiez les personnes avec lesquelles la survivante ne se sent pas en sécurité et pourquoi</a:t>
            </a:r>
          </a:p>
          <a:p>
            <a:pPr marL="533400" indent="-444500">
              <a:buClr>
                <a:schemeClr val="accent4">
                  <a:lumMod val="75000"/>
                </a:schemeClr>
              </a:buClr>
              <a:buFont typeface="Arial" panose="020B0604020202020204" pitchFamily="34" charset="0"/>
              <a:buChar char="•"/>
            </a:pPr>
            <a:r>
              <a:rPr lang="fr-FR" sz="2000" dirty="0">
                <a:solidFill>
                  <a:schemeClr val="tx1"/>
                </a:solidFill>
              </a:rPr>
              <a:t>Identifiez les lieux dans lesquels elle ne se sent pas en sécurité et pourquoi</a:t>
            </a:r>
          </a:p>
          <a:p>
            <a:pPr marL="533400" indent="-444500">
              <a:buClr>
                <a:schemeClr val="accent4">
                  <a:lumMod val="75000"/>
                </a:schemeClr>
              </a:buClr>
              <a:buFont typeface="Arial" panose="020B0604020202020204" pitchFamily="34" charset="0"/>
              <a:buChar char="•"/>
            </a:pPr>
            <a:r>
              <a:rPr lang="fr-FR" sz="2000" dirty="0">
                <a:solidFill>
                  <a:schemeClr val="tx1"/>
                </a:solidFill>
              </a:rPr>
              <a:t>En cas de violence conjugale, évaluez la sécurité et les risques par rapport à l'agresseur</a:t>
            </a:r>
          </a:p>
          <a:p>
            <a:pPr indent="457200">
              <a:buClr>
                <a:schemeClr val="accent4">
                  <a:lumMod val="75000"/>
                </a:schemeClr>
              </a:buClr>
              <a:buFont typeface="Arial" panose="020B0604020202020204" pitchFamily="34" charset="0"/>
              <a:buChar char="•"/>
            </a:pPr>
            <a:r>
              <a:rPr lang="fr-FR" sz="2400" dirty="0">
                <a:solidFill>
                  <a:schemeClr val="tx1"/>
                </a:solidFill>
              </a:rPr>
              <a:t>Évaluation de la sécurité</a:t>
            </a:r>
            <a:r>
              <a:rPr lang="en-US" sz="2400" dirty="0">
                <a:solidFill>
                  <a:schemeClr val="tx1"/>
                </a:solidFill>
              </a:rPr>
              <a:t>		</a:t>
            </a:r>
            <a:r>
              <a:rPr lang="fr-FR" sz="2400" dirty="0">
                <a:solidFill>
                  <a:schemeClr val="tx1"/>
                </a:solidFill>
              </a:rPr>
              <a:t>   Plan visant à assurer la sécurité</a:t>
            </a:r>
          </a:p>
        </p:txBody>
      </p:sp>
      <p:sp>
        <p:nvSpPr>
          <p:cNvPr id="5" name="Left-Right Arrow 4"/>
          <p:cNvSpPr/>
          <p:nvPr/>
        </p:nvSpPr>
        <p:spPr>
          <a:xfrm>
            <a:off x="5458713" y="5124450"/>
            <a:ext cx="1047750" cy="5715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8466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fr-FR" smtClean="0"/>
              <a:t>ÉTAPE 2 : Évaluation</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12</a:t>
            </a:r>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de l'état de santé </a:t>
            </a:r>
          </a:p>
        </p:txBody>
      </p:sp>
      <p:sp>
        <p:nvSpPr>
          <p:cNvPr id="3" name="Content Placeholder 2"/>
          <p:cNvSpPr>
            <a:spLocks noGrp="1"/>
          </p:cNvSpPr>
          <p:nvPr>
            <p:ph idx="1"/>
          </p:nvPr>
        </p:nvSpPr>
        <p:spPr/>
        <p:txBody>
          <a:bodyPr/>
          <a:lstStyle/>
          <a:p>
            <a:pPr marL="0" indent="-457200">
              <a:buClr>
                <a:schemeClr val="accent4">
                  <a:lumMod val="75000"/>
                </a:schemeClr>
              </a:buClr>
              <a:buNone/>
            </a:pPr>
            <a:r>
              <a:rPr lang="fr-FR" sz="2400" dirty="0">
                <a:solidFill>
                  <a:schemeClr val="tx1"/>
                </a:solidFill>
              </a:rPr>
              <a:t>Identifiez si une orientation médicale est nécessaire en évaluant : </a:t>
            </a:r>
          </a:p>
          <a:p>
            <a:pPr marL="457200" indent="-457200">
              <a:buClr>
                <a:schemeClr val="accent4">
                  <a:lumMod val="75000"/>
                </a:schemeClr>
              </a:buClr>
              <a:buFont typeface="Arial" panose="020B0604020202020204" pitchFamily="34" charset="0"/>
              <a:buChar char="•"/>
            </a:pPr>
            <a:r>
              <a:rPr lang="fr-FR" dirty="0">
                <a:solidFill>
                  <a:schemeClr val="tx1"/>
                </a:solidFill>
              </a:rPr>
              <a:t>La volonté ou le désir de la survivante de se soumettre à un examen médical</a:t>
            </a:r>
          </a:p>
          <a:p>
            <a:pPr marL="457200" indent="-457200">
              <a:buClr>
                <a:schemeClr val="accent4">
                  <a:lumMod val="75000"/>
                </a:schemeClr>
              </a:buClr>
              <a:buFont typeface="Arial" panose="020B0604020202020204" pitchFamily="34" charset="0"/>
              <a:buChar char="•"/>
            </a:pPr>
            <a:r>
              <a:rPr lang="fr-FR" dirty="0">
                <a:solidFill>
                  <a:schemeClr val="tx1"/>
                </a:solidFill>
              </a:rPr>
              <a:t>Le désir de la survivante d'obtenir des conseils concernant les différentes options qui existent en cas de grossesse (si disponible)</a:t>
            </a:r>
          </a:p>
          <a:p>
            <a:pPr marL="457200" indent="-457200">
              <a:buClr>
                <a:schemeClr val="accent4">
                  <a:lumMod val="75000"/>
                </a:schemeClr>
              </a:buClr>
              <a:buFont typeface="Arial" panose="020B0604020202020204" pitchFamily="34" charset="0"/>
              <a:buChar char="•"/>
            </a:pPr>
            <a:r>
              <a:rPr lang="fr-FR" dirty="0">
                <a:solidFill>
                  <a:schemeClr val="tx1"/>
                </a:solidFill>
              </a:rPr>
              <a:t>Le désir de la survivante de bénéficier de conseils sur le VIH/les MST et d'un dépistage (si disponible)</a:t>
            </a:r>
          </a:p>
          <a:p>
            <a:pPr indent="-457200">
              <a:buClr>
                <a:schemeClr val="accent4">
                  <a:lumMod val="75000"/>
                </a:schemeClr>
              </a:buClr>
              <a:buFont typeface="Arial" panose="020B0604020202020204" pitchFamily="34" charset="0"/>
              <a:buChar char="•"/>
            </a:pPr>
            <a:endParaRPr lang="fr-FR" dirty="0">
              <a:solidFill>
                <a:schemeClr val="tx1"/>
              </a:solidFill>
            </a:endParaRPr>
          </a:p>
        </p:txBody>
      </p:sp>
    </p:spTree>
    <p:extLst>
      <p:ext uri="{BB962C8B-B14F-4D97-AF65-F5344CB8AC3E}">
        <p14:creationId xmlns:p14="http://schemas.microsoft.com/office/powerpoint/2010/main" val="1691662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en matière de santé – Comment les évaluer </a:t>
            </a:r>
          </a:p>
        </p:txBody>
      </p:sp>
      <p:sp>
        <p:nvSpPr>
          <p:cNvPr id="3" name="Content Placeholder 2"/>
          <p:cNvSpPr>
            <a:spLocks noGrp="1"/>
          </p:cNvSpPr>
          <p:nvPr>
            <p:ph idx="1"/>
          </p:nvPr>
        </p:nvSpPr>
        <p:spPr/>
        <p:txBody>
          <a:bodyPr numCol="1"/>
          <a:lstStyle/>
          <a:p>
            <a:pPr marL="534988" indent="-457200">
              <a:buClr>
                <a:schemeClr val="accent4">
                  <a:lumMod val="75000"/>
                </a:schemeClr>
              </a:buClr>
              <a:buFont typeface="Arial" panose="020B0604020202020204" pitchFamily="34" charset="0"/>
              <a:buChar char="•"/>
            </a:pPr>
            <a:r>
              <a:rPr lang="fr-FR" dirty="0">
                <a:solidFill>
                  <a:schemeClr val="tx1"/>
                </a:solidFill>
              </a:rPr>
              <a:t>Repérez les implications médicales éventuelles pendant que la survivante raconte son histoire</a:t>
            </a:r>
          </a:p>
          <a:p>
            <a:pPr marL="534988" indent="-457200">
              <a:buClr>
                <a:schemeClr val="accent4">
                  <a:lumMod val="75000"/>
                </a:schemeClr>
              </a:buClr>
              <a:buFont typeface="Arial" panose="020B0604020202020204" pitchFamily="34" charset="0"/>
              <a:buChar char="•"/>
            </a:pPr>
            <a:r>
              <a:rPr lang="fr-FR" dirty="0">
                <a:solidFill>
                  <a:schemeClr val="tx1"/>
                </a:solidFill>
              </a:rPr>
              <a:t>Cherchez à comprendre la nature de l'incident (viol/agression sexuelle, violences physiques)</a:t>
            </a:r>
          </a:p>
          <a:p>
            <a:pPr marL="534988" indent="-457200">
              <a:buClr>
                <a:schemeClr val="accent4">
                  <a:lumMod val="75000"/>
                </a:schemeClr>
              </a:buClr>
              <a:buFont typeface="Arial" panose="020B0604020202020204" pitchFamily="34" charset="0"/>
              <a:buChar char="•"/>
            </a:pPr>
            <a:r>
              <a:rPr lang="fr-FR" dirty="0">
                <a:solidFill>
                  <a:schemeClr val="tx1"/>
                </a:solidFill>
              </a:rPr>
              <a:t>Obtenez la date/l'heure du dernier incident </a:t>
            </a:r>
          </a:p>
          <a:p>
            <a:pPr marL="534988" indent="-457200">
              <a:buClr>
                <a:schemeClr val="accent4">
                  <a:lumMod val="75000"/>
                </a:schemeClr>
              </a:buClr>
              <a:buFont typeface="Arial" panose="020B0604020202020204" pitchFamily="34" charset="0"/>
              <a:buChar char="•"/>
            </a:pPr>
            <a:r>
              <a:rPr lang="fr-FR" dirty="0">
                <a:solidFill>
                  <a:schemeClr val="tx1"/>
                </a:solidFill>
              </a:rPr>
              <a:t>Cherchez à savoir si la survivante souffre ou présente des blessures</a:t>
            </a:r>
          </a:p>
          <a:p>
            <a:pPr indent="-457200">
              <a:buClr>
                <a:schemeClr val="accent4">
                  <a:lumMod val="75000"/>
                </a:schemeClr>
              </a:buClr>
              <a:buFont typeface="Arial" panose="020B0604020202020204" pitchFamily="34" charset="0"/>
              <a:buChar char="•"/>
            </a:pPr>
            <a:endParaRPr lang="fr-FR" dirty="0">
              <a:solidFill>
                <a:schemeClr val="tx1"/>
              </a:solidFill>
            </a:endParaRPr>
          </a:p>
          <a:p>
            <a:pPr indent="-457200">
              <a:buClr>
                <a:schemeClr val="accent4">
                  <a:lumMod val="75000"/>
                </a:schemeClr>
              </a:buClr>
              <a:buFont typeface="Arial" panose="020B0604020202020204" pitchFamily="34" charset="0"/>
              <a:buChar char="•"/>
            </a:pPr>
            <a:endParaRPr lang="fr-FR" dirty="0">
              <a:solidFill>
                <a:schemeClr val="tx1"/>
              </a:solidFill>
            </a:endParaRPr>
          </a:p>
          <a:p>
            <a:pPr indent="-457200">
              <a:buClr>
                <a:schemeClr val="accent4">
                  <a:lumMod val="75000"/>
                </a:schemeClr>
              </a:buClr>
              <a:buFont typeface="Arial" panose="020B0604020202020204" pitchFamily="34" charset="0"/>
              <a:buChar char="•"/>
            </a:pPr>
            <a:endParaRPr lang="fr-FR" dirty="0">
              <a:solidFill>
                <a:schemeClr val="tx1"/>
              </a:solidFill>
            </a:endParaRPr>
          </a:p>
        </p:txBody>
      </p:sp>
    </p:spTree>
    <p:extLst>
      <p:ext uri="{BB962C8B-B14F-4D97-AF65-F5344CB8AC3E}">
        <p14:creationId xmlns:p14="http://schemas.microsoft.com/office/powerpoint/2010/main" val="3878026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de l'état de santé – Niveau d'urgence</a:t>
            </a:r>
          </a:p>
        </p:txBody>
      </p:sp>
      <p:sp>
        <p:nvSpPr>
          <p:cNvPr id="3" name="Content Placeholder 2"/>
          <p:cNvSpPr>
            <a:spLocks noGrp="1"/>
          </p:cNvSpPr>
          <p:nvPr>
            <p:ph idx="1"/>
          </p:nvPr>
        </p:nvSpPr>
        <p:spPr>
          <a:xfrm>
            <a:off x="1023938" y="2286000"/>
            <a:ext cx="10050462" cy="4022725"/>
          </a:xfrm>
        </p:spPr>
        <p:txBody>
          <a:bodyPr numCol="2">
            <a:normAutofit fontScale="77500" lnSpcReduction="20000"/>
          </a:bodyPr>
          <a:lstStyle/>
          <a:p>
            <a:pPr marL="177800" indent="-177800"/>
            <a:r>
              <a:rPr lang="fr-FR" b="1" dirty="0">
                <a:solidFill>
                  <a:schemeClr val="tx1"/>
                </a:solidFill>
              </a:rPr>
              <a:t>BESOINS URGENTS :</a:t>
            </a:r>
          </a:p>
          <a:p>
            <a:pPr marL="177800" indent="-177800">
              <a:buClr>
                <a:schemeClr val="accent4">
                  <a:lumMod val="75000"/>
                </a:schemeClr>
              </a:buClr>
              <a:buFont typeface="Arial" panose="020B0604020202020204" pitchFamily="34" charset="0"/>
              <a:buChar char="•"/>
            </a:pPr>
            <a:r>
              <a:rPr lang="fr-FR" dirty="0">
                <a:solidFill>
                  <a:schemeClr val="tx1"/>
                </a:solidFill>
              </a:rPr>
              <a:t>Si l'incident a eu lieu au cours des 120 dernières heures et/ou si la survivante est blessée ou souffre : </a:t>
            </a:r>
          </a:p>
          <a:p>
            <a:pPr marL="177800" indent="-177800">
              <a:buClr>
                <a:schemeClr val="accent4">
                  <a:lumMod val="75000"/>
                </a:schemeClr>
              </a:buClr>
              <a:buFont typeface="Arial" panose="020B0604020202020204" pitchFamily="34" charset="0"/>
              <a:buChar char="•"/>
            </a:pPr>
            <a:r>
              <a:rPr lang="fr-FR" dirty="0">
                <a:solidFill>
                  <a:schemeClr val="tx1"/>
                </a:solidFill>
              </a:rPr>
              <a:t>Prévention du VIH (dans les 72 heures)</a:t>
            </a:r>
          </a:p>
          <a:p>
            <a:pPr marL="177800" indent="-177800">
              <a:buClr>
                <a:schemeClr val="accent4">
                  <a:lumMod val="75000"/>
                </a:schemeClr>
              </a:buClr>
              <a:buFont typeface="Arial" panose="020B0604020202020204" pitchFamily="34" charset="0"/>
              <a:buChar char="•"/>
            </a:pPr>
            <a:r>
              <a:rPr lang="fr-FR" dirty="0">
                <a:solidFill>
                  <a:schemeClr val="tx1"/>
                </a:solidFill>
              </a:rPr>
              <a:t>Prévention de la grossesse (dans les 120 heures)</a:t>
            </a:r>
          </a:p>
          <a:p>
            <a:pPr marL="177800" indent="-177800">
              <a:buClr>
                <a:schemeClr val="accent4">
                  <a:lumMod val="75000"/>
                </a:schemeClr>
              </a:buClr>
              <a:buFont typeface="Arial" panose="020B0604020202020204" pitchFamily="34" charset="0"/>
              <a:buChar char="•"/>
            </a:pPr>
            <a:r>
              <a:rPr lang="fr-FR" dirty="0">
                <a:solidFill>
                  <a:schemeClr val="tx1"/>
                </a:solidFill>
              </a:rPr>
              <a:t>Stabilisation médicale/traitement médical</a:t>
            </a:r>
          </a:p>
          <a:p>
            <a:pPr marL="177800" indent="-177800">
              <a:buClr>
                <a:schemeClr val="accent4">
                  <a:lumMod val="75000"/>
                </a:schemeClr>
              </a:buClr>
              <a:buFont typeface="Arial" panose="020B0604020202020204" pitchFamily="34" charset="0"/>
              <a:buChar char="•"/>
            </a:pPr>
            <a:r>
              <a:rPr lang="fr-FR" dirty="0">
                <a:solidFill>
                  <a:schemeClr val="tx1"/>
                </a:solidFill>
              </a:rPr>
              <a:t>Prélèvement d'éléments de preuve (dans les 6 à 48 heures)</a:t>
            </a:r>
          </a:p>
          <a:p>
            <a:pPr marL="177800" indent="-177800"/>
            <a:endParaRPr lang="fr-FR" b="1" dirty="0" smtClean="0">
              <a:solidFill>
                <a:schemeClr val="tx1"/>
              </a:solidFill>
            </a:endParaRPr>
          </a:p>
          <a:p>
            <a:pPr marL="177800" indent="-177800"/>
            <a:endParaRPr lang="fr-FR" b="1" dirty="0">
              <a:solidFill>
                <a:schemeClr val="tx1"/>
              </a:solidFill>
            </a:endParaRPr>
          </a:p>
          <a:p>
            <a:pPr marL="177800" indent="-177800"/>
            <a:r>
              <a:rPr lang="fr-FR" b="1" dirty="0" smtClean="0">
                <a:solidFill>
                  <a:schemeClr val="tx1"/>
                </a:solidFill>
              </a:rPr>
              <a:t>Besoins </a:t>
            </a:r>
            <a:r>
              <a:rPr lang="fr-FR" b="1" dirty="0">
                <a:solidFill>
                  <a:schemeClr val="tx1"/>
                </a:solidFill>
              </a:rPr>
              <a:t>non urgents :</a:t>
            </a:r>
          </a:p>
          <a:p>
            <a:pPr marL="177800" indent="-177800">
              <a:buClr>
                <a:schemeClr val="accent4">
                  <a:lumMod val="75000"/>
                </a:schemeClr>
              </a:buClr>
              <a:buFont typeface="Arial" panose="020B0604020202020204" pitchFamily="34" charset="0"/>
              <a:buChar char="•"/>
            </a:pPr>
            <a:r>
              <a:rPr lang="fr-FR" dirty="0">
                <a:solidFill>
                  <a:schemeClr val="tx1"/>
                </a:solidFill>
              </a:rPr>
              <a:t>Les infections sexuellement transmissibles, dont la chlamydia, la gonorrhée et la syphilis, pouvant être traitées à l'aide d'antibiotiques</a:t>
            </a:r>
          </a:p>
          <a:p>
            <a:pPr marL="177800" indent="-177800">
              <a:buClr>
                <a:schemeClr val="accent4">
                  <a:lumMod val="75000"/>
                </a:schemeClr>
              </a:buClr>
              <a:buFont typeface="Arial" panose="020B0604020202020204" pitchFamily="34" charset="0"/>
              <a:buChar char="•"/>
            </a:pPr>
            <a:r>
              <a:rPr lang="fr-FR" dirty="0">
                <a:solidFill>
                  <a:schemeClr val="tx1"/>
                </a:solidFill>
              </a:rPr>
              <a:t>Le vaccin contre l'hépatite B peut être administré jusqu'à 14 jours après l'exposition</a:t>
            </a:r>
          </a:p>
          <a:p>
            <a:pPr marL="177800" indent="-177800">
              <a:buClr>
                <a:schemeClr val="accent4">
                  <a:lumMod val="75000"/>
                </a:schemeClr>
              </a:buClr>
              <a:buFont typeface="Arial" panose="020B0604020202020204" pitchFamily="34" charset="0"/>
              <a:buChar char="•"/>
            </a:pPr>
            <a:r>
              <a:rPr lang="fr-FR" dirty="0">
                <a:solidFill>
                  <a:schemeClr val="tx1"/>
                </a:solidFill>
              </a:rPr>
              <a:t>Une incontinence urinaire ou fécale peut indiquer des complications sévères associées à une lésion (une fistule ou des lésions du sphincter)</a:t>
            </a:r>
          </a:p>
          <a:p>
            <a:pPr marL="177800" indent="-177800">
              <a:buClr>
                <a:schemeClr val="accent4">
                  <a:lumMod val="75000"/>
                </a:schemeClr>
              </a:buClr>
              <a:buFont typeface="Arial" panose="020B0604020202020204" pitchFamily="34" charset="0"/>
              <a:buChar char="•"/>
            </a:pPr>
            <a:r>
              <a:rPr lang="fr-FR" dirty="0">
                <a:solidFill>
                  <a:schemeClr val="tx1"/>
                </a:solidFill>
              </a:rPr>
              <a:t>Il est recommandé de procéder à un examen clinique et à un examen des parties génitales externes et d'effectuer des analyses de laboratoire  </a:t>
            </a:r>
          </a:p>
          <a:p>
            <a:endParaRPr lang="fr-FR" dirty="0">
              <a:solidFill>
                <a:schemeClr val="tx1"/>
              </a:solidFill>
            </a:endParaRPr>
          </a:p>
        </p:txBody>
      </p:sp>
    </p:spTree>
    <p:extLst>
      <p:ext uri="{BB962C8B-B14F-4D97-AF65-F5344CB8AC3E}">
        <p14:creationId xmlns:p14="http://schemas.microsoft.com/office/powerpoint/2010/main" val="767616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psychosociale</a:t>
            </a:r>
          </a:p>
        </p:txBody>
      </p:sp>
      <p:sp>
        <p:nvSpPr>
          <p:cNvPr id="3" name="Content Placeholder 2"/>
          <p:cNvSpPr>
            <a:spLocks noGrp="1"/>
          </p:cNvSpPr>
          <p:nvPr>
            <p:ph idx="1"/>
          </p:nvPr>
        </p:nvSpPr>
        <p:spPr/>
        <p:txBody>
          <a:bodyPr/>
          <a:lstStyle/>
          <a:p>
            <a:pPr marL="0" indent="-457200">
              <a:buClr>
                <a:schemeClr val="accent4">
                  <a:lumMod val="75000"/>
                </a:schemeClr>
              </a:buClr>
              <a:buNone/>
            </a:pPr>
            <a:r>
              <a:rPr lang="fr-FR" sz="2400" dirty="0">
                <a:solidFill>
                  <a:schemeClr val="tx1"/>
                </a:solidFill>
              </a:rPr>
              <a:t>Déterminez l'état émotionnel et le fonctionnement de la survivante en : </a:t>
            </a:r>
          </a:p>
          <a:p>
            <a:pPr marL="457200" indent="-457200">
              <a:buClr>
                <a:schemeClr val="accent4">
                  <a:lumMod val="75000"/>
                </a:schemeClr>
              </a:buClr>
              <a:buFont typeface="Arial" panose="020B0604020202020204" pitchFamily="34" charset="0"/>
              <a:buChar char="•"/>
            </a:pPr>
            <a:r>
              <a:rPr lang="fr-FR" dirty="0">
                <a:solidFill>
                  <a:schemeClr val="tx1"/>
                </a:solidFill>
              </a:rPr>
              <a:t>Observant la communication et le comportement de la survivante</a:t>
            </a:r>
          </a:p>
          <a:p>
            <a:pPr marL="457200" indent="-457200">
              <a:buClr>
                <a:schemeClr val="accent4">
                  <a:lumMod val="75000"/>
                </a:schemeClr>
              </a:buClr>
              <a:buFont typeface="Arial" panose="020B0604020202020204" pitchFamily="34" charset="0"/>
              <a:buChar char="•"/>
            </a:pPr>
            <a:r>
              <a:rPr lang="fr-FR" dirty="0">
                <a:solidFill>
                  <a:schemeClr val="tx1"/>
                </a:solidFill>
              </a:rPr>
              <a:t>Effectuant une évaluation de base du fonctionnement de la survivante </a:t>
            </a:r>
          </a:p>
          <a:p>
            <a:pPr marL="457200" indent="-457200">
              <a:buClr>
                <a:schemeClr val="accent4">
                  <a:lumMod val="75000"/>
                </a:schemeClr>
              </a:buClr>
              <a:buFont typeface="Arial" panose="020B0604020202020204" pitchFamily="34" charset="0"/>
              <a:buChar char="•"/>
            </a:pPr>
            <a:r>
              <a:rPr lang="fr-FR" dirty="0">
                <a:solidFill>
                  <a:schemeClr val="tx1"/>
                </a:solidFill>
              </a:rPr>
              <a:t>Demandant à la survivante si sa façon de penser ou son comportement ont changé depuis que l'agression a eu lieu</a:t>
            </a:r>
          </a:p>
        </p:txBody>
      </p:sp>
    </p:spTree>
    <p:extLst>
      <p:ext uri="{BB962C8B-B14F-4D97-AF65-F5344CB8AC3E}">
        <p14:creationId xmlns:p14="http://schemas.microsoft.com/office/powerpoint/2010/main" val="1002184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psychosociaux – Comment les évaluer</a:t>
            </a:r>
          </a:p>
        </p:txBody>
      </p:sp>
      <p:sp>
        <p:nvSpPr>
          <p:cNvPr id="3" name="Content Placeholder 2"/>
          <p:cNvSpPr>
            <a:spLocks noGrp="1"/>
          </p:cNvSpPr>
          <p:nvPr>
            <p:ph idx="1"/>
          </p:nvPr>
        </p:nvSpPr>
        <p:spPr>
          <a:xfrm>
            <a:off x="514350" y="1847850"/>
            <a:ext cx="10648950" cy="4460875"/>
          </a:xfrm>
        </p:spPr>
        <p:txBody>
          <a:bodyPr numCol="2">
            <a:normAutofit fontScale="92500" lnSpcReduction="10000"/>
          </a:bodyPr>
          <a:lstStyle/>
          <a:p>
            <a:pPr marL="0" indent="0"/>
            <a:r>
              <a:rPr lang="fr-FR" b="1" dirty="0">
                <a:solidFill>
                  <a:schemeClr val="tx1"/>
                </a:solidFill>
              </a:rPr>
              <a:t>Faites-vous une idée de la façon dont la survivante se sent</a:t>
            </a:r>
          </a:p>
          <a:p>
            <a:pPr lvl="1" indent="-265113">
              <a:buClr>
                <a:schemeClr val="accent4">
                  <a:lumMod val="75000"/>
                </a:schemeClr>
              </a:buClr>
            </a:pPr>
            <a:r>
              <a:rPr lang="fr-FR" dirty="0">
                <a:solidFill>
                  <a:schemeClr val="tx1"/>
                </a:solidFill>
              </a:rPr>
              <a:t>Utilisez une échelle de 1 à 5, des images et des émoticônes </a:t>
            </a:r>
          </a:p>
          <a:p>
            <a:pPr marL="265113" indent="-265113"/>
            <a:endParaRPr lang="fr-FR" dirty="0">
              <a:solidFill>
                <a:schemeClr val="tx1"/>
              </a:solidFill>
            </a:endParaRPr>
          </a:p>
          <a:p>
            <a:pPr marL="265113" indent="-265113"/>
            <a:endParaRPr lang="fr-FR" dirty="0">
              <a:solidFill>
                <a:schemeClr val="tx1"/>
              </a:solidFill>
            </a:endParaRPr>
          </a:p>
          <a:p>
            <a:pPr marL="265113" indent="-265113"/>
            <a:endParaRPr lang="fr-FR" dirty="0">
              <a:solidFill>
                <a:schemeClr val="tx1"/>
              </a:solidFill>
            </a:endParaRPr>
          </a:p>
          <a:p>
            <a:pPr marL="265113" indent="-265113"/>
            <a:endParaRPr lang="fr-FR" dirty="0">
              <a:solidFill>
                <a:schemeClr val="tx1"/>
              </a:solidFill>
            </a:endParaRPr>
          </a:p>
          <a:p>
            <a:pPr marL="0" indent="0"/>
            <a:r>
              <a:rPr lang="fr-FR" b="1" dirty="0">
                <a:solidFill>
                  <a:schemeClr val="tx1"/>
                </a:solidFill>
              </a:rPr>
              <a:t>Observez l'apparence et le comportement</a:t>
            </a:r>
          </a:p>
          <a:p>
            <a:pPr lvl="1" indent="-265113">
              <a:buClr>
                <a:schemeClr val="accent4">
                  <a:lumMod val="75000"/>
                </a:schemeClr>
              </a:buClr>
            </a:pPr>
            <a:r>
              <a:rPr lang="fr-FR" dirty="0">
                <a:solidFill>
                  <a:schemeClr val="tx1"/>
                </a:solidFill>
              </a:rPr>
              <a:t>Évaluez la capacité de la personne à maintenir un fonctionnement normal</a:t>
            </a:r>
          </a:p>
          <a:p>
            <a:pPr lvl="1" indent="-265113">
              <a:buClr>
                <a:schemeClr val="accent4">
                  <a:lumMod val="75000"/>
                </a:schemeClr>
              </a:buClr>
            </a:pPr>
            <a:r>
              <a:rPr lang="fr-FR" dirty="0">
                <a:solidFill>
                  <a:schemeClr val="tx1"/>
                </a:solidFill>
              </a:rPr>
              <a:t>Semble-t-elle éreintée ou désorganisée ?</a:t>
            </a:r>
          </a:p>
          <a:p>
            <a:pPr marL="0" indent="0">
              <a:buNone/>
            </a:pPr>
            <a:r>
              <a:rPr lang="fr-FR" b="1" dirty="0">
                <a:solidFill>
                  <a:schemeClr val="tx1"/>
                </a:solidFill>
              </a:rPr>
              <a:t>Évaluez si ses sentiments ou son comportement ont changé</a:t>
            </a:r>
          </a:p>
          <a:p>
            <a:pPr marL="0" lvl="1" indent="0">
              <a:buClr>
                <a:schemeClr val="accent4">
                  <a:lumMod val="75000"/>
                </a:schemeClr>
              </a:buClr>
              <a:buNone/>
            </a:pPr>
            <a:r>
              <a:rPr lang="fr-FR" sz="2000" dirty="0" smtClean="0">
                <a:solidFill>
                  <a:schemeClr val="tx1"/>
                </a:solidFill>
              </a:rPr>
              <a:t>Écoutez/Recherchez </a:t>
            </a:r>
            <a:r>
              <a:rPr lang="fr-FR" sz="2000" dirty="0">
                <a:solidFill>
                  <a:schemeClr val="tx1"/>
                </a:solidFill>
              </a:rPr>
              <a:t>des indicateurs ; </a:t>
            </a:r>
            <a:r>
              <a:rPr lang="fr-FR" sz="2000" dirty="0" smtClean="0">
                <a:solidFill>
                  <a:schemeClr val="tx1"/>
                </a:solidFill>
              </a:rPr>
              <a:t>la survivante</a:t>
            </a:r>
            <a:r>
              <a:rPr lang="fr-FR" sz="2000" dirty="0">
                <a:solidFill>
                  <a:schemeClr val="tx1"/>
                </a:solidFill>
              </a:rPr>
              <a:t> : </a:t>
            </a:r>
          </a:p>
          <a:p>
            <a:pPr lvl="1" indent="-265113">
              <a:buClr>
                <a:schemeClr val="accent4">
                  <a:lumMod val="75000"/>
                </a:schemeClr>
              </a:buClr>
            </a:pPr>
            <a:r>
              <a:rPr lang="fr-FR" dirty="0">
                <a:solidFill>
                  <a:schemeClr val="tx1"/>
                </a:solidFill>
              </a:rPr>
              <a:t>N'accomplit plus ses activités quotidiennes</a:t>
            </a:r>
          </a:p>
          <a:p>
            <a:pPr lvl="1" indent="-265113">
              <a:buClr>
                <a:schemeClr val="accent4">
                  <a:lumMod val="75000"/>
                </a:schemeClr>
              </a:buClr>
            </a:pPr>
            <a:r>
              <a:rPr lang="fr-FR" dirty="0">
                <a:solidFill>
                  <a:schemeClr val="tx1"/>
                </a:solidFill>
              </a:rPr>
              <a:t>Ne quitte plus son domicile</a:t>
            </a:r>
          </a:p>
          <a:p>
            <a:pPr lvl="1" indent="-265113">
              <a:buClr>
                <a:schemeClr val="accent4">
                  <a:lumMod val="75000"/>
                </a:schemeClr>
              </a:buClr>
            </a:pPr>
            <a:r>
              <a:rPr lang="fr-FR" dirty="0">
                <a:solidFill>
                  <a:schemeClr val="tx1"/>
                </a:solidFill>
              </a:rPr>
              <a:t>Ne parle plus avec sa famille et ses amis et ne les voit plus</a:t>
            </a:r>
          </a:p>
          <a:p>
            <a:pPr lvl="1" indent="-265113">
              <a:buClr>
                <a:schemeClr val="accent4">
                  <a:lumMod val="75000"/>
                </a:schemeClr>
              </a:buClr>
            </a:pPr>
            <a:r>
              <a:rPr lang="fr-FR" dirty="0">
                <a:solidFill>
                  <a:schemeClr val="tx1"/>
                </a:solidFill>
              </a:rPr>
              <a:t>A des difficultés à dormir</a:t>
            </a:r>
          </a:p>
          <a:p>
            <a:pPr lvl="1" indent="-265113">
              <a:buClr>
                <a:schemeClr val="accent4">
                  <a:lumMod val="75000"/>
                </a:schemeClr>
              </a:buClr>
            </a:pPr>
            <a:r>
              <a:rPr lang="fr-FR" dirty="0">
                <a:solidFill>
                  <a:schemeClr val="tx1"/>
                </a:solidFill>
              </a:rPr>
              <a:t>A changé ses habitudes alimentaires</a:t>
            </a:r>
          </a:p>
          <a:p>
            <a:pPr lvl="1" indent="-265113">
              <a:buClr>
                <a:schemeClr val="accent4">
                  <a:lumMod val="75000"/>
                </a:schemeClr>
              </a:buClr>
            </a:pPr>
            <a:r>
              <a:rPr lang="fr-FR" dirty="0">
                <a:solidFill>
                  <a:schemeClr val="tx1"/>
                </a:solidFill>
              </a:rPr>
              <a:t>Se sent triste la plupart du temps</a:t>
            </a:r>
          </a:p>
          <a:p>
            <a:pPr lvl="1" indent="-265113">
              <a:buClr>
                <a:schemeClr val="accent4">
                  <a:lumMod val="75000"/>
                </a:schemeClr>
              </a:buClr>
            </a:pPr>
            <a:r>
              <a:rPr lang="fr-FR" dirty="0">
                <a:solidFill>
                  <a:schemeClr val="tx1"/>
                </a:solidFill>
              </a:rPr>
              <a:t>Se plaint de douleurs physiques</a:t>
            </a:r>
          </a:p>
          <a:p>
            <a:pPr lvl="1" indent="-265113">
              <a:buClr>
                <a:schemeClr val="accent4">
                  <a:lumMod val="75000"/>
                </a:schemeClr>
              </a:buClr>
            </a:pPr>
            <a:r>
              <a:rPr lang="fr-FR" dirty="0">
                <a:solidFill>
                  <a:schemeClr val="tx1"/>
                </a:solidFill>
              </a:rPr>
              <a:t>Dit qu'elle se sent désespérée </a:t>
            </a:r>
          </a:p>
        </p:txBody>
      </p:sp>
      <p:pic>
        <p:nvPicPr>
          <p:cNvPr id="4" name="Picture 2" descr="http://vector.me/files/images/2/9/296249/smiley_face_previ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169" y="3193015"/>
            <a:ext cx="3318151" cy="1918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97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psychosociaux – Comment les évaluer</a:t>
            </a:r>
          </a:p>
        </p:txBody>
      </p:sp>
      <p:sp>
        <p:nvSpPr>
          <p:cNvPr id="4" name="Content Placeholder 3"/>
          <p:cNvSpPr>
            <a:spLocks noGrp="1"/>
          </p:cNvSpPr>
          <p:nvPr>
            <p:ph idx="1"/>
          </p:nvPr>
        </p:nvSpPr>
        <p:spPr>
          <a:xfrm>
            <a:off x="1023938" y="1907628"/>
            <a:ext cx="10469562" cy="4401097"/>
          </a:xfrm>
        </p:spPr>
        <p:txBody>
          <a:bodyPr/>
          <a:lstStyle/>
          <a:p>
            <a:pPr indent="-457200">
              <a:buNone/>
            </a:pPr>
            <a:r>
              <a:rPr lang="fr-FR" b="1" dirty="0">
                <a:solidFill>
                  <a:schemeClr val="tx1"/>
                </a:solidFill>
              </a:rPr>
              <a:t>Évaluez les opportunités en matière d'éducation et de moyens de subsistance :</a:t>
            </a:r>
          </a:p>
          <a:p>
            <a:pPr marL="457200" indent="-457200">
              <a:buFont typeface="Arial" pitchFamily="34" charset="0"/>
              <a:buChar char="•"/>
            </a:pPr>
            <a:r>
              <a:rPr lang="fr-FR" sz="2000" dirty="0" smtClean="0">
                <a:solidFill>
                  <a:schemeClr val="tx1"/>
                </a:solidFill>
              </a:rPr>
              <a:t>Une </a:t>
            </a:r>
            <a:r>
              <a:rPr lang="fr-FR" sz="2000" dirty="0">
                <a:solidFill>
                  <a:schemeClr val="tx1"/>
                </a:solidFill>
              </a:rPr>
              <a:t>source de revenus et/ou l'éducation peuvent constituer des pistes importantes pour le soutien émotionnel et pratique de la survivante.  </a:t>
            </a:r>
          </a:p>
          <a:p>
            <a:pPr marL="457200" indent="-457200">
              <a:buFont typeface="Arial" pitchFamily="34" charset="0"/>
              <a:buChar char="•"/>
            </a:pPr>
            <a:r>
              <a:rPr lang="fr-FR" sz="2000" dirty="0">
                <a:solidFill>
                  <a:schemeClr val="tx1"/>
                </a:solidFill>
              </a:rPr>
              <a:t> Cherchez tout d'abord à comprendre si/comment les activités d'éducation et de subsistance existantes ont été à l'origine ou sont liées aux VBG que la survivante a subies. </a:t>
            </a:r>
          </a:p>
          <a:p>
            <a:pPr marL="457200" indent="-457200">
              <a:buFont typeface="Arial" pitchFamily="34" charset="0"/>
              <a:buChar char="•"/>
            </a:pPr>
            <a:r>
              <a:rPr lang="fr-FR" sz="2000" dirty="0">
                <a:solidFill>
                  <a:schemeClr val="tx1"/>
                </a:solidFill>
              </a:rPr>
              <a:t> Cherchez à comprendre si l'éducation et les moyens de subsistance font partie des objectifs de vie de la survivante.</a:t>
            </a:r>
          </a:p>
          <a:p>
            <a:pPr marL="457200" indent="-457200">
              <a:buFont typeface="Arial" pitchFamily="34" charset="0"/>
              <a:buChar char="•"/>
            </a:pPr>
            <a:r>
              <a:rPr lang="fr-FR" sz="2000" dirty="0">
                <a:solidFill>
                  <a:schemeClr val="tx1"/>
                </a:solidFill>
              </a:rPr>
              <a:t>  Identifiez l'éventail d'activités qui peuvent représenter des options pour la survivante.</a:t>
            </a:r>
          </a:p>
          <a:p>
            <a:pPr marL="457200" indent="-457200">
              <a:buFont typeface="Arial" pitchFamily="34" charset="0"/>
              <a:buChar char="•"/>
            </a:pPr>
            <a:r>
              <a:rPr lang="fr-FR" sz="2000" dirty="0">
                <a:solidFill>
                  <a:schemeClr val="tx1"/>
                </a:solidFill>
              </a:rPr>
              <a:t> Discutez des obstacles à ces opportunités et tentez de les surmonter.  </a:t>
            </a:r>
          </a:p>
          <a:p>
            <a:pPr marL="457200" indent="-457200">
              <a:buFont typeface="Arial" pitchFamily="34" charset="0"/>
              <a:buChar char="•"/>
            </a:pPr>
            <a:endParaRPr lang="fr-FR" dirty="0">
              <a:solidFill>
                <a:schemeClr val="tx1"/>
              </a:solidFill>
            </a:endParaRPr>
          </a:p>
          <a:p>
            <a:pPr marL="457200" indent="-457200"/>
            <a:r>
              <a:rPr lang="fr-FR" dirty="0" smtClean="0"/>
              <a:t> </a:t>
            </a:r>
          </a:p>
        </p:txBody>
      </p:sp>
    </p:spTree>
    <p:extLst>
      <p:ext uri="{BB962C8B-B14F-4D97-AF65-F5344CB8AC3E}">
        <p14:creationId xmlns:p14="http://schemas.microsoft.com/office/powerpoint/2010/main" val="368807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psychosociaux – Comment les évaluer</a:t>
            </a:r>
          </a:p>
        </p:txBody>
      </p:sp>
      <p:sp>
        <p:nvSpPr>
          <p:cNvPr id="3" name="Content Placeholder 2"/>
          <p:cNvSpPr>
            <a:spLocks noGrp="1"/>
          </p:cNvSpPr>
          <p:nvPr>
            <p:ph idx="1"/>
          </p:nvPr>
        </p:nvSpPr>
        <p:spPr>
          <a:xfrm>
            <a:off x="897814" y="1860331"/>
            <a:ext cx="10760786" cy="4022725"/>
          </a:xfrm>
        </p:spPr>
        <p:txBody>
          <a:bodyPr numCol="2">
            <a:noAutofit/>
          </a:bodyPr>
          <a:lstStyle/>
          <a:p>
            <a:r>
              <a:rPr lang="fr-FR" sz="2400" b="1" dirty="0">
                <a:solidFill>
                  <a:schemeClr val="tx1"/>
                </a:solidFill>
              </a:rPr>
              <a:t>Identifiez les facteurs de protection et les forces</a:t>
            </a:r>
          </a:p>
          <a:p>
            <a:r>
              <a:rPr lang="fr-FR" sz="2400" b="1" dirty="0" smtClean="0">
                <a:solidFill>
                  <a:schemeClr val="tx1"/>
                </a:solidFill>
              </a:rPr>
              <a:t>Écoutez </a:t>
            </a:r>
            <a:r>
              <a:rPr lang="fr-FR" sz="2400" b="1" dirty="0">
                <a:solidFill>
                  <a:schemeClr val="tx1"/>
                </a:solidFill>
              </a:rPr>
              <a:t>leur histoire pour connaître :</a:t>
            </a:r>
          </a:p>
          <a:p>
            <a:pPr marL="355600" lvl="1" indent="-227013">
              <a:buClr>
                <a:schemeClr val="accent4">
                  <a:lumMod val="75000"/>
                </a:schemeClr>
              </a:buClr>
            </a:pPr>
            <a:r>
              <a:rPr lang="fr-FR" sz="2200" dirty="0">
                <a:solidFill>
                  <a:schemeClr val="tx1"/>
                </a:solidFill>
              </a:rPr>
              <a:t>La famille et les conditions de vie des survivantes </a:t>
            </a:r>
          </a:p>
          <a:p>
            <a:pPr marL="355600" lvl="1" indent="-227013">
              <a:buClr>
                <a:schemeClr val="accent4">
                  <a:lumMod val="75000"/>
                </a:schemeClr>
              </a:buClr>
            </a:pPr>
            <a:r>
              <a:rPr lang="fr-FR" sz="2200" dirty="0">
                <a:solidFill>
                  <a:schemeClr val="tx1"/>
                </a:solidFill>
              </a:rPr>
              <a:t>Le soutien social</a:t>
            </a:r>
          </a:p>
          <a:p>
            <a:pPr marL="355600" lvl="1" indent="-227013">
              <a:buClr>
                <a:schemeClr val="accent4">
                  <a:lumMod val="75000"/>
                </a:schemeClr>
              </a:buClr>
            </a:pPr>
            <a:r>
              <a:rPr lang="fr-FR" sz="2200" dirty="0">
                <a:solidFill>
                  <a:schemeClr val="tx1"/>
                </a:solidFill>
              </a:rPr>
              <a:t>Les croyances spirituelles/religieuses</a:t>
            </a:r>
          </a:p>
          <a:p>
            <a:pPr marL="355600" lvl="1" indent="-227013">
              <a:buClr>
                <a:schemeClr val="accent4">
                  <a:lumMod val="75000"/>
                </a:schemeClr>
              </a:buClr>
            </a:pPr>
            <a:r>
              <a:rPr lang="fr-FR" sz="2200" dirty="0">
                <a:solidFill>
                  <a:schemeClr val="tx1"/>
                </a:solidFill>
              </a:rPr>
              <a:t>Les mécanismes de soutien positifs </a:t>
            </a: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r>
              <a:rPr lang="fr-FR" sz="2400" b="1" dirty="0">
                <a:solidFill>
                  <a:schemeClr val="tx1"/>
                </a:solidFill>
              </a:rPr>
              <a:t>Posez des questions directes : </a:t>
            </a:r>
          </a:p>
          <a:p>
            <a:pPr marL="355600" lvl="1" indent="-227013">
              <a:buClr>
                <a:schemeClr val="accent4">
                  <a:lumMod val="75000"/>
                </a:schemeClr>
              </a:buClr>
            </a:pPr>
            <a:r>
              <a:rPr lang="fr-FR" sz="2200" dirty="0">
                <a:solidFill>
                  <a:schemeClr val="tx1"/>
                </a:solidFill>
              </a:rPr>
              <a:t>Que faites-vous lorsque vous avez peur ?</a:t>
            </a:r>
          </a:p>
          <a:p>
            <a:pPr marL="355600" lvl="1" indent="-227013">
              <a:buClr>
                <a:schemeClr val="accent4">
                  <a:lumMod val="75000"/>
                </a:schemeClr>
              </a:buClr>
            </a:pPr>
            <a:r>
              <a:rPr lang="fr-FR" sz="2200" dirty="0">
                <a:solidFill>
                  <a:schemeClr val="tx1"/>
                </a:solidFill>
              </a:rPr>
              <a:t>Que faites-vous lorsque vous êtes triste ?</a:t>
            </a:r>
          </a:p>
          <a:p>
            <a:pPr marL="355600" lvl="1" indent="-227013">
              <a:buClr>
                <a:schemeClr val="accent4">
                  <a:lumMod val="75000"/>
                </a:schemeClr>
              </a:buClr>
            </a:pPr>
            <a:r>
              <a:rPr lang="fr-FR" sz="2200" dirty="0">
                <a:solidFill>
                  <a:schemeClr val="tx1"/>
                </a:solidFill>
              </a:rPr>
              <a:t>Que faites-vous pour vous sentir en sécurité ?</a:t>
            </a:r>
          </a:p>
          <a:p>
            <a:pPr marL="355600" lvl="1" indent="-227013">
              <a:buClr>
                <a:schemeClr val="accent4">
                  <a:lumMod val="75000"/>
                </a:schemeClr>
              </a:buClr>
            </a:pPr>
            <a:r>
              <a:rPr lang="fr-FR" sz="2200" dirty="0">
                <a:solidFill>
                  <a:schemeClr val="tx1"/>
                </a:solidFill>
              </a:rPr>
              <a:t>Quelles sont les personnes avec lesquelles vous vous sentez en sécurité ?</a:t>
            </a:r>
          </a:p>
          <a:p>
            <a:pPr marL="355600" lvl="1" indent="-227013">
              <a:buClr>
                <a:schemeClr val="accent4">
                  <a:lumMod val="75000"/>
                </a:schemeClr>
              </a:buClr>
            </a:pPr>
            <a:r>
              <a:rPr lang="fr-FR" sz="2200" dirty="0">
                <a:solidFill>
                  <a:schemeClr val="tx1"/>
                </a:solidFill>
              </a:rPr>
              <a:t>Quelles sont les personnes qui vous donnent de l'espoir et de la force ?</a:t>
            </a:r>
          </a:p>
          <a:p>
            <a:pPr marL="355600" lvl="1" indent="-227013">
              <a:buClr>
                <a:schemeClr val="accent4">
                  <a:lumMod val="75000"/>
                </a:schemeClr>
              </a:buClr>
            </a:pPr>
            <a:r>
              <a:rPr lang="fr-FR" sz="2200" dirty="0">
                <a:solidFill>
                  <a:schemeClr val="tx1"/>
                </a:solidFill>
              </a:rPr>
              <a:t>Quels sont vos centres d'intérêt ?</a:t>
            </a:r>
          </a:p>
          <a:p>
            <a:pPr lvl="1"/>
            <a:endParaRPr lang="fr-FR" sz="2400" dirty="0">
              <a:solidFill>
                <a:schemeClr val="tx1"/>
              </a:solidFill>
            </a:endParaRPr>
          </a:p>
          <a:p>
            <a:r>
              <a:rPr lang="fr-FR" dirty="0" smtClean="0"/>
              <a:t> </a:t>
            </a:r>
          </a:p>
        </p:txBody>
      </p:sp>
    </p:spTree>
    <p:extLst>
      <p:ext uri="{BB962C8B-B14F-4D97-AF65-F5344CB8AC3E}">
        <p14:creationId xmlns:p14="http://schemas.microsoft.com/office/powerpoint/2010/main" val="368807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juridique</a:t>
            </a:r>
          </a:p>
        </p:txBody>
      </p:sp>
      <p:sp>
        <p:nvSpPr>
          <p:cNvPr id="3" name="Content Placeholder 2"/>
          <p:cNvSpPr>
            <a:spLocks noGrp="1"/>
          </p:cNvSpPr>
          <p:nvPr>
            <p:ph idx="1"/>
          </p:nvPr>
        </p:nvSpPr>
        <p:spPr>
          <a:xfrm>
            <a:off x="913579" y="1828800"/>
            <a:ext cx="9720262" cy="4022725"/>
          </a:xfrm>
        </p:spPr>
        <p:txBody>
          <a:bodyPr/>
          <a:lstStyle/>
          <a:p>
            <a:pPr indent="-457200">
              <a:buNone/>
            </a:pPr>
            <a:r>
              <a:rPr lang="fr-FR" sz="2400" b="1" dirty="0">
                <a:solidFill>
                  <a:schemeClr val="tx1"/>
                </a:solidFill>
              </a:rPr>
              <a:t>Déterminez s'il est dans l'intérêt de la survivante d'intenter une action en justice par le biais du système judiciaire existant</a:t>
            </a:r>
            <a:r>
              <a:rPr lang="fr-FR" sz="2400" dirty="0">
                <a:solidFill>
                  <a:schemeClr val="tx1"/>
                </a:solidFill>
              </a:rPr>
              <a:t> : </a:t>
            </a:r>
          </a:p>
          <a:p>
            <a:pPr marL="457200" indent="-457200">
              <a:buClr>
                <a:schemeClr val="accent4">
                  <a:lumMod val="75000"/>
                </a:schemeClr>
              </a:buClr>
              <a:buFont typeface="Arial" panose="020B0604020202020204" pitchFamily="34" charset="0"/>
              <a:buChar char="•"/>
            </a:pPr>
            <a:r>
              <a:rPr lang="fr-FR" dirty="0">
                <a:solidFill>
                  <a:schemeClr val="tx1"/>
                </a:solidFill>
              </a:rPr>
              <a:t>En comprenant s'il est dans l'intérêt de la survivante de chercher à obtenir une réponse judiciaire</a:t>
            </a:r>
          </a:p>
          <a:p>
            <a:pPr marL="457200" indent="-457200">
              <a:buClr>
                <a:schemeClr val="accent4">
                  <a:lumMod val="75000"/>
                </a:schemeClr>
              </a:buClr>
              <a:buFont typeface="Arial" panose="020B0604020202020204" pitchFamily="34" charset="0"/>
              <a:buChar char="•"/>
            </a:pPr>
            <a:r>
              <a:rPr lang="fr-FR" dirty="0">
                <a:solidFill>
                  <a:schemeClr val="tx1"/>
                </a:solidFill>
              </a:rPr>
              <a:t>En connaissant les options dont elle dispose pour obtenir justice dans un contexte particulier (formel ou informel)</a:t>
            </a:r>
          </a:p>
        </p:txBody>
      </p:sp>
      <p:sp>
        <p:nvSpPr>
          <p:cNvPr id="4" name="TextBox 3"/>
          <p:cNvSpPr txBox="1"/>
          <p:nvPr/>
        </p:nvSpPr>
        <p:spPr>
          <a:xfrm>
            <a:off x="2147704" y="4549015"/>
            <a:ext cx="7504441" cy="1200330"/>
          </a:xfrm>
          <a:prstGeom prst="rect">
            <a:avLst/>
          </a:prstGeom>
          <a:solidFill>
            <a:schemeClr val="accent5">
              <a:lumMod val="40000"/>
              <a:lumOff val="60000"/>
            </a:schemeClr>
          </a:solidFill>
        </p:spPr>
        <p:txBody>
          <a:bodyPr wrap="square" rtlCol="0">
            <a:spAutoFit/>
          </a:bodyPr>
          <a:lstStyle/>
          <a:p>
            <a:pPr algn="ctr"/>
            <a:r>
              <a:rPr lang="fr-FR" dirty="0" smtClean="0"/>
              <a:t>Sauf si une survivante soulève la question du signalement d'un cas à la police ou si elle souhaite engager des poursuites, en général nous ne menons pas d'évaluation des besoins juridiques lors de l'évaluation initiale avec une survivante.</a:t>
            </a:r>
          </a:p>
        </p:txBody>
      </p:sp>
      <p:sp>
        <p:nvSpPr>
          <p:cNvPr id="5" name="TextBox 4"/>
          <p:cNvSpPr txBox="1"/>
          <p:nvPr/>
        </p:nvSpPr>
        <p:spPr>
          <a:xfrm>
            <a:off x="2292821" y="5744528"/>
            <a:ext cx="7182679" cy="461665"/>
          </a:xfrm>
          <a:prstGeom prst="rect">
            <a:avLst/>
          </a:prstGeom>
          <a:noFill/>
        </p:spPr>
        <p:txBody>
          <a:bodyPr wrap="square" rtlCol="0">
            <a:spAutoFit/>
          </a:bodyPr>
          <a:lstStyle/>
          <a:p>
            <a:r>
              <a:rPr lang="fr-FR" sz="2400" dirty="0"/>
              <a:t>Notre rôle n'est pas de forcer la survivante à faire appel à des services quels qu'ils soient </a:t>
            </a:r>
          </a:p>
        </p:txBody>
      </p:sp>
    </p:spTree>
    <p:extLst>
      <p:ext uri="{BB962C8B-B14F-4D97-AF65-F5344CB8AC3E}">
        <p14:creationId xmlns:p14="http://schemas.microsoft.com/office/powerpoint/2010/main" val="1678256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 </a:t>
            </a:r>
            <a:r>
              <a:t/>
            </a:r>
            <a:br/>
            <a:r>
              <a:rPr lang="fr-FR" smtClean="0"/>
              <a:t>Récapitulatif</a:t>
            </a:r>
            <a:r>
              <a:rPr lang="en-US" smtClean="0"/>
              <a:t>	</a:t>
            </a:r>
          </a:p>
        </p:txBody>
      </p:sp>
      <p:sp>
        <p:nvSpPr>
          <p:cNvPr id="3" name="Content Placeholder 2"/>
          <p:cNvSpPr>
            <a:spLocks noGrp="1"/>
          </p:cNvSpPr>
          <p:nvPr>
            <p:ph idx="1"/>
          </p:nvPr>
        </p:nvSpPr>
        <p:spPr>
          <a:xfrm>
            <a:off x="6803296" y="1176088"/>
            <a:ext cx="4478866" cy="5053469"/>
          </a:xfrm>
        </p:spPr>
        <p:txBody>
          <a:bodyPr/>
          <a:lstStyle/>
          <a:p>
            <a:pPr marL="0" indent="0">
              <a:buNone/>
            </a:pPr>
            <a:r>
              <a:rPr lang="fr-FR" sz="2800" dirty="0">
                <a:solidFill>
                  <a:schemeClr val="tx1"/>
                </a:solidFill>
              </a:rPr>
              <a:t>Par paire, les numéros 1 effectueront l'évaluation psychosociale et l'évaluation de l'état de santé.  Les numéros 2 effectueront l'évaluation de la sécurité et l'évaluation juridique à l'aide de l'étude de cas fournie.  </a:t>
            </a:r>
          </a:p>
        </p:txBody>
      </p:sp>
    </p:spTree>
    <p:extLst>
      <p:ext uri="{BB962C8B-B14F-4D97-AF65-F5344CB8AC3E}">
        <p14:creationId xmlns:p14="http://schemas.microsoft.com/office/powerpoint/2010/main" val="882587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 ET RÉPONSE APPORTÉE</a:t>
            </a:r>
          </a:p>
        </p:txBody>
      </p:sp>
      <p:sp>
        <p:nvSpPr>
          <p:cNvPr id="3" name="Content Placeholder 2"/>
          <p:cNvSpPr>
            <a:spLocks noGrp="1"/>
          </p:cNvSpPr>
          <p:nvPr>
            <p:ph idx="1"/>
          </p:nvPr>
        </p:nvSpPr>
        <p:spPr/>
        <p:txBody>
          <a:bodyPr>
            <a:normAutofit fontScale="77500" lnSpcReduction="20000"/>
          </a:bodyPr>
          <a:lstStyle/>
          <a:p>
            <a:pPr marL="0" indent="0">
              <a:buNone/>
            </a:pPr>
            <a:r>
              <a:rPr lang="fr-FR" sz="2800" dirty="0">
                <a:solidFill>
                  <a:schemeClr val="tx1"/>
                </a:solidFill>
              </a:rPr>
              <a:t>La survivante peut exprimer la volonté de mourir, de ne jamais se réveiller ou de mettre fin à ses </a:t>
            </a:r>
            <a:r>
              <a:rPr lang="fr-FR" sz="2800" dirty="0" smtClean="0">
                <a:solidFill>
                  <a:schemeClr val="tx1"/>
                </a:solidFill>
              </a:rPr>
              <a:t>jours. C'est </a:t>
            </a:r>
            <a:r>
              <a:rPr lang="fr-FR" sz="2800" dirty="0">
                <a:solidFill>
                  <a:schemeClr val="tx1"/>
                </a:solidFill>
              </a:rPr>
              <a:t>normal.  </a:t>
            </a:r>
          </a:p>
          <a:p>
            <a:pPr>
              <a:buNone/>
            </a:pPr>
            <a:r>
              <a:rPr lang="fr-FR" sz="2800" dirty="0">
                <a:solidFill>
                  <a:schemeClr val="tx1"/>
                </a:solidFill>
              </a:rPr>
              <a:t>Notre travail consiste à : </a:t>
            </a:r>
          </a:p>
          <a:p>
            <a:pPr marL="177800" indent="-177800">
              <a:buFont typeface="Arial" pitchFamily="34" charset="0"/>
              <a:buChar char="•"/>
            </a:pPr>
            <a:r>
              <a:rPr lang="fr-FR" sz="2800" dirty="0">
                <a:solidFill>
                  <a:schemeClr val="tx1"/>
                </a:solidFill>
              </a:rPr>
              <a:t>Normaliser les sentiments de la survivante</a:t>
            </a:r>
          </a:p>
          <a:p>
            <a:pPr marL="177800" indent="-177800">
              <a:buFont typeface="Arial" pitchFamily="34" charset="0"/>
              <a:buChar char="•"/>
            </a:pPr>
            <a:r>
              <a:rPr lang="fr-FR" sz="2800" dirty="0">
                <a:solidFill>
                  <a:schemeClr val="tx1"/>
                </a:solidFill>
              </a:rPr>
              <a:t>Déterminer s'il s'agit simplement de pensées/sentiments ou s'il existe </a:t>
            </a:r>
            <a:r>
              <a:rPr lang="fr-FR" sz="2800" dirty="0" smtClean="0">
                <a:solidFill>
                  <a:schemeClr val="tx1"/>
                </a:solidFill>
              </a:rPr>
              <a:t>un risque </a:t>
            </a:r>
            <a:r>
              <a:rPr lang="fr-FR" sz="2800" dirty="0">
                <a:solidFill>
                  <a:schemeClr val="tx1"/>
                </a:solidFill>
              </a:rPr>
              <a:t>immédiat que cette personne AGISSE en fonction de ses sentiments</a:t>
            </a:r>
          </a:p>
          <a:p>
            <a:pPr marL="177800" indent="-177800">
              <a:buFont typeface="Arial" pitchFamily="34" charset="0"/>
              <a:buChar char="•"/>
            </a:pPr>
            <a:r>
              <a:rPr lang="fr-FR" sz="2800" dirty="0">
                <a:solidFill>
                  <a:schemeClr val="tx1"/>
                </a:solidFill>
              </a:rPr>
              <a:t>Prévoir une solution pour assurer la sécurité de la survivante </a:t>
            </a:r>
          </a:p>
          <a:p>
            <a:pPr marL="177800" indent="-177800">
              <a:buFont typeface="Arial" pitchFamily="34" charset="0"/>
              <a:buChar char="•"/>
            </a:pPr>
            <a:r>
              <a:rPr lang="fr-FR" sz="2800" dirty="0">
                <a:solidFill>
                  <a:schemeClr val="tx1"/>
                </a:solidFill>
              </a:rPr>
              <a:t>Nous ne devons pas juger la personne ni lui dire qu'elle ne devrait pas avoir ce genre de pensées/sentiments. </a:t>
            </a:r>
          </a:p>
          <a:p>
            <a:pPr>
              <a:buNone/>
            </a:pPr>
            <a:endParaRPr lang="fr-FR" sz="28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smtClean="0"/>
              <a:t>Objectifs </a:t>
            </a:r>
          </a:p>
        </p:txBody>
      </p:sp>
      <p:sp>
        <p:nvSpPr>
          <p:cNvPr id="3" name="Content Placeholder 2"/>
          <p:cNvSpPr>
            <a:spLocks noGrp="1"/>
          </p:cNvSpPr>
          <p:nvPr>
            <p:ph idx="1"/>
          </p:nvPr>
        </p:nvSpPr>
        <p:spPr/>
        <p:txBody>
          <a:bodyPr rtlCol="0"/>
          <a:lstStyle/>
          <a:p>
            <a:pPr lvl="0"/>
            <a:r>
              <a:rPr lang="fr-FR" sz="2400" dirty="0">
                <a:solidFill>
                  <a:schemeClr val="tx1"/>
                </a:solidFill>
              </a:rPr>
              <a:t>Utilisez une communication axée sur l'encouragement pour faciliter la divulgation</a:t>
            </a:r>
          </a:p>
          <a:p>
            <a:pPr lvl="0"/>
            <a:r>
              <a:rPr lang="fr-FR" sz="2400" dirty="0">
                <a:solidFill>
                  <a:schemeClr val="tx1"/>
                </a:solidFill>
              </a:rPr>
              <a:t>Cherchez à bien appréhender la situation et le contexte de la survivante</a:t>
            </a:r>
          </a:p>
          <a:p>
            <a:pPr lvl="0"/>
            <a:r>
              <a:rPr lang="fr-FR" sz="2400" dirty="0">
                <a:solidFill>
                  <a:schemeClr val="tx1"/>
                </a:solidFill>
              </a:rPr>
              <a:t>Procédez à une évaluation approfondie des besoins de la survivante</a:t>
            </a:r>
          </a:p>
          <a:p>
            <a:pPr lvl="0"/>
            <a:endParaRPr lang="fr-FR" sz="2400" dirty="0">
              <a:solidFill>
                <a:schemeClr val="tx1"/>
              </a:solidFill>
            </a:endParaRPr>
          </a:p>
        </p:txBody>
      </p:sp>
      <p:sp>
        <p:nvSpPr>
          <p:cNvPr id="5" name="Rectangle 4"/>
          <p:cNvSpPr/>
          <p:nvPr/>
        </p:nvSpPr>
        <p:spPr>
          <a:xfrm>
            <a:off x="620713" y="2144713"/>
            <a:ext cx="4868862" cy="2089150"/>
          </a:xfrm>
          <a:prstGeom prst="rect">
            <a:avLst/>
          </a:prstGeom>
          <a:noFill/>
          <a:ln w="76200" cmpd="sng">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LES FACTEURS DE RISQUE DE SUICIDE </a:t>
            </a:r>
          </a:p>
        </p:txBody>
      </p:sp>
      <p:sp>
        <p:nvSpPr>
          <p:cNvPr id="4" name="Content Placeholder 3"/>
          <p:cNvSpPr>
            <a:spLocks noGrp="1"/>
          </p:cNvSpPr>
          <p:nvPr>
            <p:ph idx="1"/>
          </p:nvPr>
        </p:nvSpPr>
        <p:spPr>
          <a:xfrm>
            <a:off x="945111" y="1813032"/>
            <a:ext cx="9720262" cy="4022725"/>
          </a:xfrm>
        </p:spPr>
        <p:txBody>
          <a:bodyPr>
            <a:noAutofit/>
          </a:bodyPr>
          <a:lstStyle/>
          <a:p>
            <a:pPr indent="-457200">
              <a:buFont typeface="Arial"/>
              <a:buChar char="•"/>
            </a:pPr>
            <a:r>
              <a:rPr lang="fr-FR" sz="1800" dirty="0">
                <a:solidFill>
                  <a:srgbClr val="000000"/>
                </a:solidFill>
              </a:rPr>
              <a:t>Une/De précédente(s) tentative(s) de suicide</a:t>
            </a:r>
          </a:p>
          <a:p>
            <a:pPr indent="-457200">
              <a:buFont typeface="Arial"/>
              <a:buChar char="•"/>
            </a:pPr>
            <a:r>
              <a:rPr lang="fr-FR" sz="1800" dirty="0">
                <a:solidFill>
                  <a:srgbClr val="000000"/>
                </a:solidFill>
              </a:rPr>
              <a:t>Des antécédents familiaux de suicide</a:t>
            </a:r>
          </a:p>
          <a:p>
            <a:pPr indent="-457200">
              <a:buFont typeface="Arial"/>
              <a:buChar char="•"/>
            </a:pPr>
            <a:r>
              <a:rPr lang="fr-FR" sz="1800" dirty="0">
                <a:solidFill>
                  <a:srgbClr val="000000"/>
                </a:solidFill>
              </a:rPr>
              <a:t>Des violences répétées</a:t>
            </a:r>
          </a:p>
          <a:p>
            <a:pPr indent="-457200">
              <a:buFont typeface="Arial"/>
              <a:buChar char="•"/>
            </a:pPr>
            <a:r>
              <a:rPr lang="fr-FR" sz="1800" dirty="0">
                <a:solidFill>
                  <a:srgbClr val="000000"/>
                </a:solidFill>
              </a:rPr>
              <a:t>Des antécédents de troubles mentaux, en particulier de dépression clinique</a:t>
            </a:r>
          </a:p>
          <a:p>
            <a:pPr indent="-457200">
              <a:buFont typeface="Arial"/>
              <a:buChar char="•"/>
            </a:pPr>
            <a:r>
              <a:rPr lang="fr-FR" sz="1800" dirty="0">
                <a:solidFill>
                  <a:srgbClr val="000000"/>
                </a:solidFill>
              </a:rPr>
              <a:t>Des antécédents de consommation abusive d'alcool et de drogues</a:t>
            </a:r>
          </a:p>
          <a:p>
            <a:pPr indent="-457200">
              <a:buFont typeface="Arial"/>
              <a:buChar char="•"/>
            </a:pPr>
            <a:r>
              <a:rPr lang="fr-FR" sz="1800" dirty="0">
                <a:solidFill>
                  <a:srgbClr val="000000"/>
                </a:solidFill>
              </a:rPr>
              <a:t>Un sentiment de désespoir</a:t>
            </a:r>
          </a:p>
          <a:p>
            <a:pPr indent="-457200">
              <a:buFont typeface="Arial"/>
              <a:buChar char="•"/>
            </a:pPr>
            <a:r>
              <a:rPr lang="fr-FR" sz="1800" dirty="0">
                <a:solidFill>
                  <a:srgbClr val="000000"/>
                </a:solidFill>
              </a:rPr>
              <a:t>Des comportements impulsifs ou des tendances agressives</a:t>
            </a:r>
          </a:p>
          <a:p>
            <a:pPr indent="-457200">
              <a:buFont typeface="Arial"/>
              <a:buChar char="•"/>
            </a:pPr>
            <a:r>
              <a:rPr lang="fr-FR" sz="1800" dirty="0">
                <a:solidFill>
                  <a:srgbClr val="000000"/>
                </a:solidFill>
              </a:rPr>
              <a:t>Des vagues locales de suicides</a:t>
            </a:r>
          </a:p>
          <a:p>
            <a:pPr indent="-457200">
              <a:buFont typeface="Arial"/>
              <a:buChar char="•"/>
            </a:pPr>
            <a:r>
              <a:rPr lang="fr-FR" sz="1800" dirty="0">
                <a:solidFill>
                  <a:srgbClr val="000000"/>
                </a:solidFill>
              </a:rPr>
              <a:t>L'isolement, une sensation d'être coupée du monde</a:t>
            </a:r>
          </a:p>
          <a:p>
            <a:pPr indent="-457200">
              <a:buFont typeface="Arial"/>
              <a:buChar char="•"/>
            </a:pPr>
            <a:r>
              <a:rPr lang="fr-FR" sz="1800" dirty="0">
                <a:solidFill>
                  <a:srgbClr val="000000"/>
                </a:solidFill>
              </a:rPr>
              <a:t>Une perte (relationnelle, sociale, professionnelle ou financière)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a:t>
            </a:r>
          </a:p>
        </p:txBody>
      </p:sp>
      <p:sp>
        <p:nvSpPr>
          <p:cNvPr id="3" name="Content Placeholder 2"/>
          <p:cNvSpPr>
            <a:spLocks noGrp="1"/>
          </p:cNvSpPr>
          <p:nvPr>
            <p:ph idx="1"/>
          </p:nvPr>
        </p:nvSpPr>
        <p:spPr/>
        <p:txBody>
          <a:bodyPr>
            <a:normAutofit fontScale="85000" lnSpcReduction="20000"/>
          </a:bodyPr>
          <a:lstStyle/>
          <a:p>
            <a:pPr lvl="0"/>
            <a:r>
              <a:rPr lang="fr-FR" sz="4000" dirty="0">
                <a:solidFill>
                  <a:schemeClr val="tx1"/>
                </a:solidFill>
              </a:rPr>
              <a:t>Étape 1 : Évaluer les pensées suicidaires actuelles/passées</a:t>
            </a:r>
          </a:p>
          <a:p>
            <a:pPr lvl="0"/>
            <a:r>
              <a:rPr lang="fr-FR" sz="4000" dirty="0">
                <a:solidFill>
                  <a:schemeClr val="tx1"/>
                </a:solidFill>
              </a:rPr>
              <a:t>Étape 2 : Évaluer le risque : létalité et besoins de sécurité </a:t>
            </a:r>
          </a:p>
          <a:p>
            <a:pPr lvl="0"/>
            <a:r>
              <a:rPr lang="fr-FR" sz="4000" dirty="0">
                <a:solidFill>
                  <a:schemeClr val="tx1"/>
                </a:solidFill>
              </a:rPr>
              <a:t>Étape 3 : Réagir face à ces sentiments et apporter un soutien</a:t>
            </a:r>
          </a:p>
          <a:p>
            <a:pPr lvl="0"/>
            <a:r>
              <a:rPr lang="fr-FR" sz="4000" dirty="0">
                <a:solidFill>
                  <a:schemeClr val="tx1"/>
                </a:solidFill>
              </a:rPr>
              <a:t>Étape 4 : Élaborer un contrat de sécurité </a:t>
            </a:r>
          </a:p>
          <a:p>
            <a:endParaRPr lang="fr-FR" dirty="0">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 : Étape 1 </a:t>
            </a:r>
          </a:p>
        </p:txBody>
      </p:sp>
      <p:sp>
        <p:nvSpPr>
          <p:cNvPr id="3" name="Content Placeholder 2"/>
          <p:cNvSpPr>
            <a:spLocks noGrp="1"/>
          </p:cNvSpPr>
          <p:nvPr>
            <p:ph idx="1"/>
          </p:nvPr>
        </p:nvSpPr>
        <p:spPr>
          <a:xfrm>
            <a:off x="1055469" y="2112578"/>
            <a:ext cx="9720262" cy="4022725"/>
          </a:xfrm>
        </p:spPr>
        <p:txBody>
          <a:bodyPr/>
          <a:lstStyle/>
          <a:p>
            <a:r>
              <a:rPr lang="fr-FR" sz="2400" b="1" dirty="0">
                <a:solidFill>
                  <a:schemeClr val="tx1"/>
                </a:solidFill>
              </a:rPr>
              <a:t>Étape 1 : Évaluer les pensées suicidaires actuelles/passées</a:t>
            </a:r>
          </a:p>
          <a:p>
            <a:pPr marL="355600" indent="-355600">
              <a:buFont typeface="Arial" pitchFamily="34" charset="0"/>
              <a:buChar char="•"/>
            </a:pPr>
            <a:r>
              <a:rPr lang="fr-FR" sz="2000" dirty="0" smtClean="0">
                <a:solidFill>
                  <a:schemeClr val="tx1"/>
                </a:solidFill>
              </a:rPr>
              <a:t>Posez </a:t>
            </a:r>
            <a:r>
              <a:rPr lang="fr-FR" sz="2000" dirty="0">
                <a:solidFill>
                  <a:schemeClr val="tx1"/>
                </a:solidFill>
              </a:rPr>
              <a:t>à la personne des questions qui peuvent vous aider à évaluer ses pensées suicidaires actuelles et passées.</a:t>
            </a:r>
          </a:p>
          <a:p>
            <a:pPr marL="355600" indent="-355600">
              <a:buFont typeface="Arial" pitchFamily="34" charset="0"/>
              <a:buChar char="•"/>
            </a:pPr>
            <a:r>
              <a:rPr lang="fr-FR" sz="2000" dirty="0">
                <a:solidFill>
                  <a:schemeClr val="tx1"/>
                </a:solidFill>
              </a:rPr>
              <a:t>En fonction de ses réponses, vous pourrez ou non avoir besoin de poursuivre l'évaluation du risque de suicide. </a:t>
            </a:r>
          </a:p>
          <a:p>
            <a:pPr marL="355600" indent="-355600">
              <a:buFont typeface="Wingdings" pitchFamily="2" charset="2"/>
              <a:buChar char="Ø"/>
            </a:pPr>
            <a:r>
              <a:rPr lang="fr-FR" sz="2000" dirty="0" smtClean="0">
                <a:solidFill>
                  <a:schemeClr val="tx1"/>
                </a:solidFill>
              </a:rPr>
              <a:t>Si </a:t>
            </a:r>
            <a:r>
              <a:rPr lang="fr-FR" sz="2000" dirty="0">
                <a:solidFill>
                  <a:schemeClr val="tx1"/>
                </a:solidFill>
              </a:rPr>
              <a:t>la personne répond « non » et que rien ne laisse suggérer qu'elle prévoit de se faire du mal ou de se donner la mort, le risque est probablement limité. </a:t>
            </a:r>
          </a:p>
          <a:p>
            <a:pPr marL="355600" indent="-355600">
              <a:buFont typeface="Wingdings" pitchFamily="2" charset="2"/>
              <a:buChar char="Ø"/>
            </a:pPr>
            <a:r>
              <a:rPr lang="fr-FR" sz="2000" dirty="0">
                <a:solidFill>
                  <a:schemeClr val="tx1"/>
                </a:solidFill>
              </a:rPr>
              <a:t>Si la personne répond « oui » à l'une ou l'autre des questions, passez à l'étape 2.</a:t>
            </a:r>
          </a:p>
          <a:p>
            <a:pPr>
              <a:buFont typeface="Arial" pitchFamily="34" charset="0"/>
              <a:buChar char="•"/>
            </a:pPr>
            <a:endParaRPr lang="fr-FR" sz="2000" dirty="0">
              <a:solidFill>
                <a:schemeClr val="tx1"/>
              </a:solidFill>
            </a:endParaRPr>
          </a:p>
          <a:p>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 : étape 2</a:t>
            </a:r>
          </a:p>
        </p:txBody>
      </p:sp>
      <p:sp>
        <p:nvSpPr>
          <p:cNvPr id="3" name="Content Placeholder 2"/>
          <p:cNvSpPr>
            <a:spLocks noGrp="1"/>
          </p:cNvSpPr>
          <p:nvPr>
            <p:ph idx="1"/>
          </p:nvPr>
        </p:nvSpPr>
        <p:spPr>
          <a:xfrm>
            <a:off x="1039704" y="1954925"/>
            <a:ext cx="9720262" cy="4022725"/>
          </a:xfrm>
        </p:spPr>
        <p:txBody>
          <a:bodyPr/>
          <a:lstStyle/>
          <a:p>
            <a:r>
              <a:rPr lang="fr-FR" sz="2400" b="1" dirty="0">
                <a:solidFill>
                  <a:schemeClr val="tx1"/>
                </a:solidFill>
              </a:rPr>
              <a:t>Étape 2 : Évaluer le risque : létalité et besoins de sécurité</a:t>
            </a:r>
            <a:endParaRPr lang="fr-FR" sz="2000" dirty="0">
              <a:solidFill>
                <a:schemeClr val="tx1"/>
              </a:solidFill>
            </a:endParaRPr>
          </a:p>
          <a:p>
            <a:pPr marL="355600" indent="-355600">
              <a:buFont typeface="Arial" pitchFamily="34" charset="0"/>
              <a:buChar char="•"/>
            </a:pPr>
            <a:r>
              <a:rPr lang="fr-FR" sz="2000" dirty="0" smtClean="0">
                <a:solidFill>
                  <a:schemeClr val="tx1"/>
                </a:solidFill>
              </a:rPr>
              <a:t>Déterminez </a:t>
            </a:r>
            <a:r>
              <a:rPr lang="fr-FR" sz="2000" dirty="0">
                <a:solidFill>
                  <a:schemeClr val="tx1"/>
                </a:solidFill>
              </a:rPr>
              <a:t>si la personne est capable d'expliquer comment elle se ferait du mal  </a:t>
            </a:r>
          </a:p>
          <a:p>
            <a:pPr marL="355600" indent="-355600">
              <a:buFont typeface="Arial" pitchFamily="34" charset="0"/>
              <a:buChar char="•"/>
            </a:pPr>
            <a:r>
              <a:rPr lang="fr-FR" sz="2000" dirty="0" smtClean="0">
                <a:solidFill>
                  <a:schemeClr val="tx1"/>
                </a:solidFill>
              </a:rPr>
              <a:t>Évaluez </a:t>
            </a:r>
            <a:r>
              <a:rPr lang="fr-FR" sz="2000" dirty="0">
                <a:solidFill>
                  <a:schemeClr val="tx1"/>
                </a:solidFill>
              </a:rPr>
              <a:t>les </a:t>
            </a:r>
            <a:r>
              <a:rPr lang="fr-FR" sz="2000" b="1" dirty="0">
                <a:solidFill>
                  <a:schemeClr val="tx1"/>
                </a:solidFill>
              </a:rPr>
              <a:t>tentatives de suicide</a:t>
            </a:r>
            <a:r>
              <a:rPr lang="fr-FR" sz="2000" dirty="0">
                <a:solidFill>
                  <a:schemeClr val="tx1"/>
                </a:solidFill>
              </a:rPr>
              <a:t> passées</a:t>
            </a:r>
          </a:p>
          <a:p>
            <a:pPr marL="355600" indent="-355600">
              <a:buFont typeface="Arial" pitchFamily="34" charset="0"/>
              <a:buChar char="•"/>
            </a:pPr>
            <a:r>
              <a:rPr lang="fr-FR" sz="2000" b="1" dirty="0" smtClean="0">
                <a:solidFill>
                  <a:schemeClr val="tx1"/>
                </a:solidFill>
              </a:rPr>
              <a:t>Elles </a:t>
            </a:r>
            <a:r>
              <a:rPr lang="fr-FR" sz="2000" b="1" dirty="0">
                <a:solidFill>
                  <a:schemeClr val="tx1"/>
                </a:solidFill>
              </a:rPr>
              <a:t>indiquent un risque plus élevé que la personne agisse en fonction de ses pensées </a:t>
            </a:r>
          </a:p>
          <a:p>
            <a:pPr marL="355600" indent="-355600">
              <a:buFont typeface="Wingdings" pitchFamily="2" charset="2"/>
              <a:buChar char="Ø"/>
            </a:pPr>
            <a:r>
              <a:rPr lang="fr-FR" sz="2000" dirty="0" smtClean="0">
                <a:solidFill>
                  <a:schemeClr val="tx1"/>
                </a:solidFill>
              </a:rPr>
              <a:t>Si </a:t>
            </a:r>
            <a:r>
              <a:rPr lang="fr-FR" sz="2000" dirty="0">
                <a:solidFill>
                  <a:schemeClr val="tx1"/>
                </a:solidFill>
              </a:rPr>
              <a:t>la survivante est capable d'expliquer un plan et/ou si elle a déjà tenté de se suicider, passez à l'étape 3. </a:t>
            </a:r>
          </a:p>
          <a:p>
            <a:pPr marL="355600" indent="-355600">
              <a:buFont typeface="Wingdings" pitchFamily="2" charset="2"/>
              <a:buChar char="Ø"/>
            </a:pPr>
            <a:r>
              <a:rPr lang="fr-FR" sz="2000" dirty="0" smtClean="0">
                <a:solidFill>
                  <a:schemeClr val="tx1"/>
                </a:solidFill>
              </a:rPr>
              <a:t>Si </a:t>
            </a:r>
            <a:r>
              <a:rPr lang="fr-FR" sz="2000" dirty="0">
                <a:solidFill>
                  <a:schemeClr val="tx1"/>
                </a:solidFill>
              </a:rPr>
              <a:t>la personne est incapable d'expliquer un plan, soutenez-la en explorant les stratégies de soutien et si nécessaire, passez à l'étape 4 (élaborez un contrat de sécurité)</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 : étape 3</a:t>
            </a:r>
          </a:p>
        </p:txBody>
      </p:sp>
      <p:sp>
        <p:nvSpPr>
          <p:cNvPr id="3" name="Content Placeholder 2"/>
          <p:cNvSpPr>
            <a:spLocks noGrp="1"/>
          </p:cNvSpPr>
          <p:nvPr>
            <p:ph idx="1"/>
          </p:nvPr>
        </p:nvSpPr>
        <p:spPr>
          <a:xfrm>
            <a:off x="1039704" y="2065283"/>
            <a:ext cx="9720262" cy="4022725"/>
          </a:xfrm>
        </p:spPr>
        <p:txBody>
          <a:bodyPr/>
          <a:lstStyle/>
          <a:p>
            <a:r>
              <a:rPr lang="fr-FR" sz="2400" b="1" dirty="0">
                <a:solidFill>
                  <a:schemeClr val="tx1"/>
                </a:solidFill>
              </a:rPr>
              <a:t>Étape 3 : Réagir face à ces sentiments et apporter un soutien</a:t>
            </a:r>
            <a:endParaRPr lang="fr-FR" sz="2000" dirty="0">
              <a:solidFill>
                <a:schemeClr val="tx1"/>
              </a:solidFill>
            </a:endParaRPr>
          </a:p>
          <a:p>
            <a:pPr marL="355600" indent="-355600">
              <a:buFont typeface="Arial" pitchFamily="34" charset="0"/>
              <a:buChar char="•"/>
            </a:pPr>
            <a:r>
              <a:rPr lang="fr-FR" dirty="0" smtClean="0">
                <a:solidFill>
                  <a:schemeClr val="tx1"/>
                </a:solidFill>
              </a:rPr>
              <a:t>Saluez </a:t>
            </a:r>
            <a:r>
              <a:rPr lang="fr-FR" dirty="0">
                <a:solidFill>
                  <a:schemeClr val="tx1"/>
                </a:solidFill>
              </a:rPr>
              <a:t>le courage qu'il a fallu à la personne pour partager ces informations avec vous  </a:t>
            </a:r>
          </a:p>
          <a:p>
            <a:pPr marL="355600" indent="-355600">
              <a:buFont typeface="Arial" pitchFamily="34" charset="0"/>
              <a:buChar char="•"/>
            </a:pPr>
            <a:r>
              <a:rPr lang="fr-FR" dirty="0" smtClean="0">
                <a:solidFill>
                  <a:schemeClr val="tx1"/>
                </a:solidFill>
              </a:rPr>
              <a:t>Normalisez </a:t>
            </a:r>
            <a:r>
              <a:rPr lang="fr-FR" dirty="0">
                <a:solidFill>
                  <a:schemeClr val="tx1"/>
                </a:solidFill>
              </a:rPr>
              <a:t>ses sentiments – Montrez-lui que vous comprenez qu'elle souffre beaucoup </a:t>
            </a:r>
          </a:p>
          <a:p>
            <a:pPr marL="355600" indent="-355600">
              <a:buFont typeface="Arial" pitchFamily="34" charset="0"/>
              <a:buChar char="•"/>
            </a:pPr>
            <a:r>
              <a:rPr lang="fr-FR" dirty="0" smtClean="0">
                <a:solidFill>
                  <a:schemeClr val="tx1"/>
                </a:solidFill>
              </a:rPr>
              <a:t>Répétez </a:t>
            </a:r>
            <a:r>
              <a:rPr lang="fr-FR" dirty="0">
                <a:solidFill>
                  <a:schemeClr val="tx1"/>
                </a:solidFill>
              </a:rPr>
              <a:t>que vous êtes ici pour la soutenir </a:t>
            </a:r>
          </a:p>
          <a:p>
            <a:pPr marL="355600" indent="-355600">
              <a:buFont typeface="Arial" pitchFamily="34" charset="0"/>
              <a:buChar char="•"/>
            </a:pPr>
            <a:r>
              <a:rPr lang="fr-FR" dirty="0" smtClean="0">
                <a:solidFill>
                  <a:schemeClr val="tx1"/>
                </a:solidFill>
              </a:rPr>
              <a:t>Dites-lui </a:t>
            </a:r>
            <a:r>
              <a:rPr lang="fr-FR" dirty="0">
                <a:solidFill>
                  <a:schemeClr val="tx1"/>
                </a:solidFill>
              </a:rPr>
              <a:t>clairement qu'il est important pour vous qu'elle ne se fasse pas de mal </a:t>
            </a:r>
          </a:p>
          <a:p>
            <a:pPr marL="355600" indent="-355600">
              <a:buFont typeface="Arial" pitchFamily="34" charset="0"/>
              <a:buChar char="•"/>
            </a:pPr>
            <a:r>
              <a:rPr lang="fr-FR" dirty="0" smtClean="0">
                <a:solidFill>
                  <a:schemeClr val="tx1"/>
                </a:solidFill>
              </a:rPr>
              <a:t>Indiquez-lui </a:t>
            </a:r>
            <a:r>
              <a:rPr lang="fr-FR" dirty="0">
                <a:solidFill>
                  <a:schemeClr val="tx1"/>
                </a:solidFill>
              </a:rPr>
              <a:t>que vous aimeriez réfléchir ensemble à un plan pour l'aider à ne pas se faire de mal.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du risque de suicide : étape 4</a:t>
            </a:r>
          </a:p>
        </p:txBody>
      </p:sp>
      <p:sp>
        <p:nvSpPr>
          <p:cNvPr id="3" name="Content Placeholder 2"/>
          <p:cNvSpPr>
            <a:spLocks noGrp="1"/>
          </p:cNvSpPr>
          <p:nvPr>
            <p:ph idx="1"/>
          </p:nvPr>
        </p:nvSpPr>
        <p:spPr>
          <a:xfrm>
            <a:off x="1023938" y="1592318"/>
            <a:ext cx="9720262" cy="4022725"/>
          </a:xfrm>
        </p:spPr>
        <p:txBody>
          <a:bodyPr/>
          <a:lstStyle/>
          <a:p>
            <a:r>
              <a:rPr lang="fr-FR" sz="2400" b="1" dirty="0">
                <a:solidFill>
                  <a:schemeClr val="tx1"/>
                </a:solidFill>
              </a:rPr>
              <a:t>Étape 4 : Élaborer un contrat de sécurité </a:t>
            </a:r>
            <a:endParaRPr lang="fr-FR" sz="2000" dirty="0">
              <a:solidFill>
                <a:schemeClr val="tx1"/>
              </a:solidFill>
            </a:endParaRPr>
          </a:p>
          <a:p>
            <a:pPr marL="355600" indent="-355600">
              <a:buFont typeface="Arial" pitchFamily="34" charset="0"/>
              <a:buChar char="•"/>
            </a:pPr>
            <a:r>
              <a:rPr lang="fr-FR" dirty="0" smtClean="0">
                <a:solidFill>
                  <a:schemeClr val="tx1"/>
                </a:solidFill>
              </a:rPr>
              <a:t>Aide </a:t>
            </a:r>
            <a:r>
              <a:rPr lang="fr-FR" dirty="0">
                <a:solidFill>
                  <a:schemeClr val="tx1"/>
                </a:solidFill>
              </a:rPr>
              <a:t>la personne à trouver des stratégies de prévention et d'atténuation de la violence</a:t>
            </a:r>
          </a:p>
          <a:p>
            <a:pPr marL="355600" indent="-355600">
              <a:buFont typeface="Arial" pitchFamily="34" charset="0"/>
              <a:buChar char="•"/>
            </a:pPr>
            <a:r>
              <a:rPr lang="fr-FR" dirty="0" smtClean="0">
                <a:solidFill>
                  <a:schemeClr val="tx1"/>
                </a:solidFill>
              </a:rPr>
              <a:t>Identifiez </a:t>
            </a:r>
            <a:r>
              <a:rPr lang="fr-FR" dirty="0">
                <a:solidFill>
                  <a:schemeClr val="tx1"/>
                </a:solidFill>
              </a:rPr>
              <a:t>les signes d'avertissement avec elle.</a:t>
            </a:r>
          </a:p>
          <a:p>
            <a:pPr marL="355600" indent="-355600">
              <a:buFont typeface="Arial" pitchFamily="34" charset="0"/>
              <a:buChar char="•"/>
            </a:pPr>
            <a:r>
              <a:rPr lang="fr-FR" dirty="0" smtClean="0">
                <a:solidFill>
                  <a:schemeClr val="tx1"/>
                </a:solidFill>
              </a:rPr>
              <a:t>Identifiez </a:t>
            </a:r>
            <a:r>
              <a:rPr lang="fr-FR" dirty="0">
                <a:solidFill>
                  <a:schemeClr val="tx1"/>
                </a:solidFill>
              </a:rPr>
              <a:t>les stratégies que la personne peut utiliser pour se sentir mieux lorsqu'elle reconnaît ces signes d'avertissement.  Ces stratégies doivent être pratiques et réalisables.  </a:t>
            </a:r>
          </a:p>
          <a:p>
            <a:pPr marL="622300" lvl="2" indent="-311150">
              <a:buFont typeface="Arial" pitchFamily="34" charset="0"/>
              <a:buChar char="•"/>
            </a:pPr>
            <a:r>
              <a:rPr lang="fr-FR" sz="1800" dirty="0">
                <a:solidFill>
                  <a:schemeClr val="tx1"/>
                </a:solidFill>
              </a:rPr>
              <a:t>Mettez-vous d'accord avec elle pour qu'elle utilise ces stratégies lorsqu'elle commence à éprouver ces sentiments afin de l'aider à se sentir mieux.</a:t>
            </a:r>
          </a:p>
          <a:p>
            <a:pPr marL="622300" lvl="2" indent="-311150">
              <a:buFont typeface="Arial" pitchFamily="34" charset="0"/>
              <a:buChar char="•"/>
            </a:pPr>
            <a:r>
              <a:rPr lang="fr-FR" sz="1800" dirty="0">
                <a:solidFill>
                  <a:schemeClr val="tx1"/>
                </a:solidFill>
              </a:rPr>
              <a:t>Tentez de découvrir ce qui pourrait l'empêcher d'utiliser ces stratégies. </a:t>
            </a:r>
          </a:p>
          <a:p>
            <a:pPr marL="355600" indent="-355600">
              <a:buFont typeface="Arial" pitchFamily="34" charset="0"/>
              <a:buChar char="•"/>
            </a:pPr>
            <a:r>
              <a:rPr lang="fr-FR" dirty="0">
                <a:solidFill>
                  <a:schemeClr val="tx1"/>
                </a:solidFill>
              </a:rPr>
              <a:t>Identifiez un « ange gardien », quelqu'un qui pourra « veiller » sur la survivante pendant les 24 heures suivantes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2969114" y="2348331"/>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 2</a:t>
            </a:r>
          </a:p>
        </p:txBody>
      </p:sp>
      <p:sp>
        <p:nvSpPr>
          <p:cNvPr id="3" name="Content Placeholder 2"/>
          <p:cNvSpPr>
            <a:spLocks noGrp="1"/>
          </p:cNvSpPr>
          <p:nvPr>
            <p:ph idx="1"/>
          </p:nvPr>
        </p:nvSpPr>
        <p:spPr>
          <a:xfrm>
            <a:off x="803221" y="1797269"/>
            <a:ext cx="9720262" cy="4022725"/>
          </a:xfrm>
        </p:spPr>
        <p:txBody>
          <a:bodyPr/>
          <a:lstStyle/>
          <a:p>
            <a:r>
              <a:rPr lang="fr-FR" b="1" dirty="0">
                <a:solidFill>
                  <a:schemeClr val="tx1"/>
                </a:solidFill>
              </a:rPr>
              <a:t>Objectif :  Une bonne gestion des cas repose sur une bonne évaluation </a:t>
            </a:r>
          </a:p>
        </p:txBody>
      </p:sp>
      <p:sp>
        <p:nvSpPr>
          <p:cNvPr id="6" name="Text Box 6"/>
          <p:cNvSpPr txBox="1"/>
          <p:nvPr/>
        </p:nvSpPr>
        <p:spPr>
          <a:xfrm>
            <a:off x="933117" y="2385060"/>
            <a:ext cx="9156815" cy="4236458"/>
          </a:xfrm>
          <a:prstGeom prst="rect">
            <a:avLst/>
          </a:prstGeom>
          <a:noFill/>
          <a:ln>
            <a:noFill/>
          </a:ln>
          <a:effectLst/>
          <a:extLst>
            <a:ext uri="{C572A759-6A51-4108-AA02-DFA0A04FC94B}">
              <ma14:wrappingTextBox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fr-FR" sz="2400" b="1" dirty="0">
                <a:solidFill>
                  <a:schemeClr val="tx1"/>
                </a:solidFill>
                <a:effectLst/>
              </a:rPr>
              <a:t>Étape 2 : Évaluation</a:t>
            </a:r>
          </a:p>
          <a:p>
            <a:pPr marL="355600" indent="-355600">
              <a:buFont typeface="Wingdings" pitchFamily="2" charset="2"/>
              <a:buChar char="ü"/>
            </a:pPr>
            <a:r>
              <a:rPr lang="fr-FR" sz="2400" dirty="0" smtClean="0"/>
              <a:t>Déterminer </a:t>
            </a:r>
            <a:r>
              <a:rPr lang="fr-FR" sz="2400" dirty="0"/>
              <a:t>si d'autres prestataires interviennent</a:t>
            </a:r>
          </a:p>
          <a:p>
            <a:pPr marL="355600" indent="-355600">
              <a:buFont typeface="Wingdings" pitchFamily="2" charset="2"/>
              <a:buChar char="ü"/>
            </a:pPr>
            <a:r>
              <a:rPr lang="fr-FR" sz="2400" dirty="0" smtClean="0"/>
              <a:t>Comprendre </a:t>
            </a:r>
            <a:r>
              <a:rPr lang="fr-FR" sz="2400" dirty="0"/>
              <a:t>qui est la survivante</a:t>
            </a:r>
          </a:p>
          <a:p>
            <a:pPr marL="355600" indent="-355600">
              <a:buFont typeface="Wingdings" pitchFamily="2" charset="2"/>
              <a:buChar char="ü"/>
            </a:pPr>
            <a:r>
              <a:rPr lang="fr-FR" sz="2400" dirty="0" smtClean="0"/>
              <a:t>Inviter </a:t>
            </a:r>
            <a:r>
              <a:rPr lang="fr-FR" sz="2400" dirty="0"/>
              <a:t>la survivante à vous dire ce qui s'est passé</a:t>
            </a:r>
          </a:p>
          <a:p>
            <a:pPr marL="355600" indent="-355600">
              <a:buFont typeface="Wingdings" pitchFamily="2" charset="2"/>
              <a:buChar char="ü"/>
            </a:pPr>
            <a:r>
              <a:rPr lang="fr-FR" sz="2400" dirty="0" smtClean="0"/>
              <a:t>Bien </a:t>
            </a:r>
            <a:r>
              <a:rPr lang="fr-FR" sz="2400" dirty="0"/>
              <a:t>écouter</a:t>
            </a:r>
          </a:p>
          <a:p>
            <a:pPr marL="355600" indent="-355600">
              <a:buFont typeface="Wingdings" pitchFamily="2" charset="2"/>
              <a:buChar char="ü"/>
            </a:pPr>
            <a:r>
              <a:rPr lang="fr-FR" sz="2400" dirty="0" smtClean="0"/>
              <a:t>Répondre </a:t>
            </a:r>
            <a:r>
              <a:rPr lang="fr-FR" sz="2400" dirty="0"/>
              <a:t>en appuyant les propos de la survivante, en faisant preuve de compassion et en fournissant des informations</a:t>
            </a:r>
          </a:p>
          <a:p>
            <a:pPr marL="355600" indent="-355600">
              <a:buFont typeface="Wingdings" pitchFamily="2" charset="2"/>
              <a:buChar char="ü"/>
            </a:pPr>
            <a:r>
              <a:rPr lang="fr-FR" sz="2400" dirty="0" smtClean="0"/>
              <a:t>Identifier </a:t>
            </a:r>
            <a:r>
              <a:rPr lang="fr-FR" sz="2400" dirty="0"/>
              <a:t>les craintes et les besoins clés de la survivante</a:t>
            </a:r>
          </a:p>
          <a:p>
            <a:pPr marL="355600" indent="-355600">
              <a:buFont typeface="Wingdings" pitchFamily="2" charset="2"/>
              <a:buChar char="ü"/>
            </a:pPr>
            <a:r>
              <a:rPr lang="fr-FR" sz="2400" dirty="0" smtClean="0"/>
              <a:t>Documenter </a:t>
            </a:r>
            <a:r>
              <a:rPr lang="fr-FR" sz="2400" dirty="0"/>
              <a:t>les informations pertinentes sur un formulaire ou sur des notes afférentes aux dossiers si vous avez un système sûr de stockage et de rangement des dossiers </a:t>
            </a:r>
            <a:r>
              <a:rPr lang="fr-FR" sz="2400" dirty="0">
                <a:solidFill>
                  <a:schemeClr val="tx1"/>
                </a:solidFill>
                <a:effectLst/>
              </a:rPr>
              <a:t> </a:t>
            </a:r>
          </a:p>
          <a:p>
            <a:pPr marL="457200" marR="0">
              <a:lnSpc>
                <a:spcPct val="115000"/>
              </a:lnSpc>
              <a:spcBef>
                <a:spcPts val="0"/>
              </a:spcBef>
              <a:spcAft>
                <a:spcPts val="1000"/>
              </a:spcAft>
            </a:pPr>
            <a:r>
              <a:rPr lang="fr-FR" sz="2400" dirty="0">
                <a:solidFill>
                  <a:schemeClr val="tx1"/>
                </a:solidFill>
                <a:effectLst/>
              </a:rPr>
              <a:t> </a:t>
            </a:r>
          </a:p>
          <a:p>
            <a:pPr marL="457200" marR="0">
              <a:lnSpc>
                <a:spcPct val="115000"/>
              </a:lnSpc>
              <a:spcBef>
                <a:spcPts val="0"/>
              </a:spcBef>
              <a:spcAft>
                <a:spcPts val="1000"/>
              </a:spcAft>
            </a:pPr>
            <a:r>
              <a:rPr lang="fr-FR" sz="2400" dirty="0">
                <a:solidFill>
                  <a:schemeClr val="tx1"/>
                </a:solidFill>
                <a:effectLst/>
              </a:rPr>
              <a:t> </a:t>
            </a:r>
          </a:p>
          <a:p>
            <a:pPr marL="0" marR="0">
              <a:lnSpc>
                <a:spcPct val="115000"/>
              </a:lnSpc>
              <a:spcBef>
                <a:spcPts val="0"/>
              </a:spcBef>
              <a:spcAft>
                <a:spcPts val="1000"/>
              </a:spcAft>
            </a:pPr>
            <a:r>
              <a:rPr lang="fr-FR" sz="2400" dirty="0">
                <a:solidFill>
                  <a:schemeClr val="tx1"/>
                </a:solidFill>
                <a:effectLst/>
              </a:rPr>
              <a:t> </a:t>
            </a:r>
          </a:p>
          <a:p>
            <a:pPr marL="0" marR="0">
              <a:lnSpc>
                <a:spcPct val="115000"/>
              </a:lnSpc>
              <a:spcBef>
                <a:spcPts val="0"/>
              </a:spcBef>
              <a:spcAft>
                <a:spcPts val="1000"/>
              </a:spcAft>
            </a:pPr>
            <a:r>
              <a:rPr lang="fr-FR" sz="2400" dirty="0">
                <a:solidFill>
                  <a:schemeClr val="tx1"/>
                </a:solidFill>
                <a:effectLst/>
              </a:rPr>
              <a:t> </a:t>
            </a:r>
          </a:p>
        </p:txBody>
      </p:sp>
    </p:spTree>
    <p:extLst>
      <p:ext uri="{BB962C8B-B14F-4D97-AF65-F5344CB8AC3E}">
        <p14:creationId xmlns:p14="http://schemas.microsoft.com/office/powerpoint/2010/main" val="36888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457" y="2372362"/>
            <a:ext cx="4769556" cy="1545564"/>
          </a:xfrm>
        </p:spPr>
        <p:txBody>
          <a:bodyPr>
            <a:normAutofit fontScale="90000"/>
          </a:bodyPr>
          <a:lstStyle/>
          <a:p>
            <a:r>
              <a:rPr lang="fr-FR" smtClean="0"/>
              <a:t>Activité : </a:t>
            </a:r>
            <a:r>
              <a:t/>
            </a:r>
            <a:br/>
            <a:r>
              <a:rPr lang="fr-FR" smtClean="0"/>
              <a:t>Évaluation</a:t>
            </a:r>
            <a:r>
              <a:t/>
            </a:r>
            <a:br/>
            <a:r>
              <a:rPr lang="fr-FR" smtClean="0"/>
              <a:t> </a:t>
            </a:r>
            <a:r>
              <a:rPr lang="en-US" smtClean="0"/>
              <a:t>	</a:t>
            </a:r>
          </a:p>
        </p:txBody>
      </p:sp>
      <p:sp>
        <p:nvSpPr>
          <p:cNvPr id="3" name="Content Placeholder 2"/>
          <p:cNvSpPr>
            <a:spLocks noGrp="1"/>
          </p:cNvSpPr>
          <p:nvPr>
            <p:ph idx="1"/>
          </p:nvPr>
        </p:nvSpPr>
        <p:spPr>
          <a:xfrm>
            <a:off x="6948505" y="829247"/>
            <a:ext cx="4478866" cy="5053469"/>
          </a:xfrm>
        </p:spPr>
        <p:txBody>
          <a:bodyPr/>
          <a:lstStyle/>
          <a:p>
            <a:r>
              <a:rPr lang="fr-FR" sz="2400" dirty="0">
                <a:solidFill>
                  <a:schemeClr val="tx1"/>
                </a:solidFill>
              </a:rPr>
              <a:t>En petits groupes, abordez les questions suivantes : </a:t>
            </a:r>
            <a:r>
              <a:rPr lang="fr-FR" sz="2400" b="1" dirty="0">
                <a:solidFill>
                  <a:schemeClr val="tx1"/>
                </a:solidFill>
              </a:rPr>
              <a:t>Qu'est-ce qu'une évaluation ?  Qu'est-ce qui fait une bonne évaluation ?</a:t>
            </a:r>
          </a:p>
          <a:p>
            <a:r>
              <a:rPr lang="fr-FR" sz="2400" dirty="0">
                <a:solidFill>
                  <a:schemeClr val="tx1"/>
                </a:solidFill>
              </a:rPr>
              <a:t>Préparez-vous à présenter vos réponses à l'ensemble du groupe. </a:t>
            </a:r>
          </a:p>
        </p:txBody>
      </p:sp>
    </p:spTree>
    <p:extLst>
      <p:ext uri="{BB962C8B-B14F-4D97-AF65-F5344CB8AC3E}">
        <p14:creationId xmlns:p14="http://schemas.microsoft.com/office/powerpoint/2010/main" val="3467408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Évaluation – Qu'est-ce que c'est ?</a:t>
            </a:r>
          </a:p>
        </p:txBody>
      </p:sp>
      <p:sp>
        <p:nvSpPr>
          <p:cNvPr id="3" name="Content Placeholder 2"/>
          <p:cNvSpPr>
            <a:spLocks noGrp="1"/>
          </p:cNvSpPr>
          <p:nvPr>
            <p:ph idx="1"/>
          </p:nvPr>
        </p:nvSpPr>
        <p:spPr/>
        <p:txBody>
          <a:bodyPr/>
          <a:lstStyle/>
          <a:p>
            <a:pPr marL="0" indent="0" algn="ctr">
              <a:buClr>
                <a:schemeClr val="accent4">
                  <a:lumMod val="75000"/>
                </a:schemeClr>
              </a:buClr>
              <a:buNone/>
            </a:pPr>
            <a:r>
              <a:rPr lang="fr-FR" sz="2400" b="1" dirty="0">
                <a:solidFill>
                  <a:schemeClr val="tx1"/>
                </a:solidFill>
              </a:rPr>
              <a:t>Le fait de recueillir les informations ou les données d'une survivante et de les évaluer afin de prendre avec elle des décisions concernant sa prise en charge. </a:t>
            </a:r>
          </a:p>
          <a:p>
            <a:pPr>
              <a:buClr>
                <a:schemeClr val="accent4">
                  <a:lumMod val="75000"/>
                </a:schemeClr>
              </a:buClr>
              <a:buFont typeface="Arial" panose="020B0604020202020204" pitchFamily="34" charset="0"/>
              <a:buChar char="•"/>
            </a:pPr>
            <a:endParaRPr lang="fr-FR" dirty="0">
              <a:solidFill>
                <a:schemeClr val="tx1"/>
              </a:solidFill>
            </a:endParaRPr>
          </a:p>
          <a:p>
            <a:pPr marL="177800" indent="-177800">
              <a:buClr>
                <a:schemeClr val="accent4">
                  <a:lumMod val="75000"/>
                </a:schemeClr>
              </a:buClr>
              <a:buFont typeface="Arial" panose="020B0604020202020204" pitchFamily="34" charset="0"/>
              <a:buChar char="•"/>
            </a:pPr>
            <a:r>
              <a:rPr lang="fr-FR" dirty="0" smtClean="0">
                <a:solidFill>
                  <a:schemeClr val="tx1"/>
                </a:solidFill>
              </a:rPr>
              <a:t>Évaluer </a:t>
            </a:r>
            <a:r>
              <a:rPr lang="fr-FR" dirty="0">
                <a:solidFill>
                  <a:schemeClr val="tx1"/>
                </a:solidFill>
              </a:rPr>
              <a:t>soigneusement et en toute sécurité la situation de la survivante et les violences qu'elle a vécues</a:t>
            </a:r>
          </a:p>
          <a:p>
            <a:pPr marL="177800" indent="-177800">
              <a:buClr>
                <a:schemeClr val="accent4">
                  <a:lumMod val="75000"/>
                </a:schemeClr>
              </a:buClr>
              <a:buFont typeface="Arial" panose="020B0604020202020204" pitchFamily="34" charset="0"/>
              <a:buChar char="•"/>
            </a:pPr>
            <a:r>
              <a:rPr lang="fr-FR" dirty="0" smtClean="0">
                <a:solidFill>
                  <a:schemeClr val="tx1"/>
                </a:solidFill>
              </a:rPr>
              <a:t>L'élément </a:t>
            </a:r>
            <a:r>
              <a:rPr lang="fr-FR" dirty="0">
                <a:solidFill>
                  <a:schemeClr val="tx1"/>
                </a:solidFill>
              </a:rPr>
              <a:t>central de l'évaluation est l'écoute, et non les questions</a:t>
            </a:r>
          </a:p>
        </p:txBody>
      </p:sp>
    </p:spTree>
    <p:extLst>
      <p:ext uri="{BB962C8B-B14F-4D97-AF65-F5344CB8AC3E}">
        <p14:creationId xmlns:p14="http://schemas.microsoft.com/office/powerpoint/2010/main" val="2886760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Pré-évaluation </a:t>
            </a:r>
          </a:p>
        </p:txBody>
      </p:sp>
      <p:sp>
        <p:nvSpPr>
          <p:cNvPr id="3" name="Content Placeholder 2"/>
          <p:cNvSpPr>
            <a:spLocks noGrp="1"/>
          </p:cNvSpPr>
          <p:nvPr>
            <p:ph idx="1"/>
          </p:nvPr>
        </p:nvSpPr>
        <p:spPr>
          <a:xfrm>
            <a:off x="6964271" y="1191853"/>
            <a:ext cx="4478866" cy="5053469"/>
          </a:xfrm>
        </p:spPr>
        <p:txBody>
          <a:bodyPr>
            <a:normAutofit fontScale="70000" lnSpcReduction="20000"/>
          </a:bodyPr>
          <a:lstStyle/>
          <a:p>
            <a:r>
              <a:rPr lang="fr-FR" sz="2400" dirty="0">
                <a:solidFill>
                  <a:schemeClr val="tx1"/>
                </a:solidFill>
              </a:rPr>
              <a:t>Le formateur et un volontaire joueront une scène entre un intervenant et une survivante qui est confrontée à une urgence. </a:t>
            </a:r>
          </a:p>
          <a:p>
            <a:r>
              <a:rPr lang="fr-FR" sz="2400" b="1" dirty="0">
                <a:solidFill>
                  <a:schemeClr val="tx1"/>
                </a:solidFill>
              </a:rPr>
              <a:t>Regardez le jeu de rôle </a:t>
            </a:r>
            <a:r>
              <a:rPr lang="fr-FR" sz="2400" dirty="0">
                <a:solidFill>
                  <a:schemeClr val="tx1"/>
                </a:solidFill>
              </a:rPr>
              <a:t>individuellement. </a:t>
            </a:r>
          </a:p>
          <a:p>
            <a:r>
              <a:rPr lang="fr-FR" sz="2400" b="1" dirty="0">
                <a:solidFill>
                  <a:schemeClr val="tx1"/>
                </a:solidFill>
              </a:rPr>
              <a:t>Réfléchissez aux questions suivantes </a:t>
            </a:r>
            <a:r>
              <a:rPr lang="fr-FR" sz="2400" dirty="0">
                <a:solidFill>
                  <a:schemeClr val="tx1"/>
                </a:solidFill>
              </a:rPr>
              <a:t>: Qu'est-ce que l'intervenant a bien fait ? Qu'est-ce que l'intervenant a mal fait ? Des éléments vous ont-ils surpris(e) ?</a:t>
            </a:r>
          </a:p>
          <a:p>
            <a:r>
              <a:rPr lang="fr-FR" sz="2400" dirty="0">
                <a:solidFill>
                  <a:schemeClr val="tx1"/>
                </a:solidFill>
              </a:rPr>
              <a:t>Ensuite, nous allons en parler avec l'ensemble du groupe.</a:t>
            </a:r>
          </a:p>
          <a:p>
            <a:endParaRPr lang="fr-FR" sz="2400" dirty="0">
              <a:solidFill>
                <a:schemeClr val="tx1"/>
              </a:solidFill>
            </a:endParaRPr>
          </a:p>
        </p:txBody>
      </p:sp>
    </p:spTree>
    <p:extLst>
      <p:ext uri="{BB962C8B-B14F-4D97-AF65-F5344CB8AC3E}">
        <p14:creationId xmlns:p14="http://schemas.microsoft.com/office/powerpoint/2010/main" val="1110336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Activités de pré-évaluation</a:t>
            </a:r>
          </a:p>
        </p:txBody>
      </p:sp>
      <p:sp>
        <p:nvSpPr>
          <p:cNvPr id="3" name="Content Placeholder 2"/>
          <p:cNvSpPr>
            <a:spLocks noGrp="1"/>
          </p:cNvSpPr>
          <p:nvPr>
            <p:ph idx="1"/>
          </p:nvPr>
        </p:nvSpPr>
        <p:spPr>
          <a:xfrm>
            <a:off x="677097" y="2128345"/>
            <a:ext cx="5990403" cy="4022725"/>
          </a:xfrm>
        </p:spPr>
        <p:txBody>
          <a:bodyPr/>
          <a:lstStyle/>
          <a:p>
            <a:pPr marL="266700" indent="-266700">
              <a:lnSpc>
                <a:spcPct val="100000"/>
              </a:lnSpc>
              <a:buClr>
                <a:schemeClr val="accent4">
                  <a:lumMod val="75000"/>
                </a:schemeClr>
              </a:buClr>
              <a:buFont typeface="Arial" panose="020B0604020202020204" pitchFamily="34" charset="0"/>
              <a:buChar char="•"/>
            </a:pPr>
            <a:r>
              <a:rPr lang="fr-FR" dirty="0" smtClean="0">
                <a:solidFill>
                  <a:schemeClr val="tx1"/>
                </a:solidFill>
              </a:rPr>
              <a:t>Interroger </a:t>
            </a:r>
            <a:r>
              <a:rPr lang="fr-FR" dirty="0">
                <a:solidFill>
                  <a:schemeClr val="tx1"/>
                </a:solidFill>
              </a:rPr>
              <a:t>la survivante sur sa sécurité actuelle</a:t>
            </a:r>
          </a:p>
          <a:p>
            <a:pPr marL="266700" indent="-266700">
              <a:lnSpc>
                <a:spcPct val="100000"/>
              </a:lnSpc>
              <a:buClr>
                <a:schemeClr val="accent4">
                  <a:lumMod val="75000"/>
                </a:schemeClr>
              </a:buClr>
              <a:buFont typeface="Arial" panose="020B0604020202020204" pitchFamily="34" charset="0"/>
              <a:buChar char="•"/>
            </a:pPr>
            <a:endParaRPr lang="fr-FR" sz="1400" dirty="0">
              <a:solidFill>
                <a:schemeClr val="tx1"/>
              </a:solidFill>
            </a:endParaRPr>
          </a:p>
          <a:p>
            <a:pPr marL="266700" indent="-266700">
              <a:lnSpc>
                <a:spcPct val="100000"/>
              </a:lnSpc>
              <a:buClr>
                <a:schemeClr val="accent4">
                  <a:lumMod val="75000"/>
                </a:schemeClr>
              </a:buClr>
              <a:buFont typeface="Arial" panose="020B0604020202020204" pitchFamily="34" charset="0"/>
              <a:buChar char="•"/>
            </a:pPr>
            <a:r>
              <a:rPr lang="fr-FR" dirty="0" smtClean="0">
                <a:solidFill>
                  <a:schemeClr val="tx1"/>
                </a:solidFill>
              </a:rPr>
              <a:t>Répondre </a:t>
            </a:r>
            <a:r>
              <a:rPr lang="fr-FR" dirty="0">
                <a:solidFill>
                  <a:schemeClr val="tx1"/>
                </a:solidFill>
              </a:rPr>
              <a:t>aux besoins médicaux urgents</a:t>
            </a:r>
          </a:p>
          <a:p>
            <a:pPr marL="266700" indent="-266700">
              <a:lnSpc>
                <a:spcPct val="100000"/>
              </a:lnSpc>
              <a:buClr>
                <a:schemeClr val="accent4">
                  <a:lumMod val="75000"/>
                </a:schemeClr>
              </a:buClr>
              <a:buFont typeface="Arial" panose="020B0604020202020204" pitchFamily="34" charset="0"/>
              <a:buChar char="•"/>
            </a:pPr>
            <a:endParaRPr lang="fr-FR" dirty="0">
              <a:solidFill>
                <a:schemeClr val="tx1"/>
              </a:solidFill>
            </a:endParaRPr>
          </a:p>
          <a:p>
            <a:pPr marL="266700" indent="-266700">
              <a:lnSpc>
                <a:spcPct val="100000"/>
              </a:lnSpc>
              <a:buClr>
                <a:schemeClr val="accent4">
                  <a:lumMod val="75000"/>
                </a:schemeClr>
              </a:buClr>
              <a:buFont typeface="Arial" panose="020B0604020202020204" pitchFamily="34" charset="0"/>
              <a:buChar char="•"/>
            </a:pPr>
            <a:endParaRPr lang="fr-FR" dirty="0">
              <a:solidFill>
                <a:schemeClr val="tx1"/>
              </a:solidFill>
            </a:endParaRPr>
          </a:p>
          <a:p>
            <a:pPr marL="266700" indent="-266700">
              <a:lnSpc>
                <a:spcPct val="100000"/>
              </a:lnSpc>
              <a:buClr>
                <a:schemeClr val="accent4">
                  <a:lumMod val="75000"/>
                </a:schemeClr>
              </a:buClr>
              <a:buFont typeface="Arial" panose="020B0604020202020204" pitchFamily="34" charset="0"/>
              <a:buChar char="•"/>
            </a:pPr>
            <a:r>
              <a:rPr lang="fr-FR" dirty="0" smtClean="0">
                <a:solidFill>
                  <a:schemeClr val="tx1"/>
                </a:solidFill>
              </a:rPr>
              <a:t>Déterminer </a:t>
            </a:r>
            <a:r>
              <a:rPr lang="fr-FR" dirty="0">
                <a:solidFill>
                  <a:schemeClr val="tx1"/>
                </a:solidFill>
              </a:rPr>
              <a:t>si d'autres prestataires de services sont </a:t>
            </a:r>
            <a:r>
              <a:rPr lang="fr-FR" dirty="0" smtClean="0">
                <a:solidFill>
                  <a:schemeClr val="tx1"/>
                </a:solidFill>
              </a:rPr>
              <a:t>déjà </a:t>
            </a:r>
            <a:r>
              <a:rPr lang="fr-FR" dirty="0">
                <a:solidFill>
                  <a:schemeClr val="tx1"/>
                </a:solidFill>
              </a:rPr>
              <a:t>intervenus </a:t>
            </a:r>
          </a:p>
        </p:txBody>
      </p:sp>
      <p:sp>
        <p:nvSpPr>
          <p:cNvPr id="5" name="TextBox 4"/>
          <p:cNvSpPr txBox="1"/>
          <p:nvPr/>
        </p:nvSpPr>
        <p:spPr>
          <a:xfrm>
            <a:off x="6779172" y="1804956"/>
            <a:ext cx="5018690" cy="1228952"/>
          </a:xfrm>
          <a:prstGeom prst="rect">
            <a:avLst/>
          </a:prstGeom>
          <a:solidFill>
            <a:schemeClr val="accent5">
              <a:lumMod val="20000"/>
              <a:lumOff val="80000"/>
            </a:schemeClr>
          </a:solidFill>
          <a:ln>
            <a:noFill/>
          </a:ln>
        </p:spPr>
        <p:txBody>
          <a:bodyPr wrap="square" rtlCol="0">
            <a:spAutoFit/>
          </a:bodyPr>
          <a:lstStyle/>
          <a:p>
            <a:pPr algn="ctr"/>
            <a:r>
              <a:rPr lang="fr-FR" smtClean="0"/>
              <a:t>La survivante se sent-elle en sécurité ici ?</a:t>
            </a:r>
          </a:p>
          <a:p>
            <a:pPr algn="ctr"/>
            <a:r>
              <a:rPr lang="fr-FR" smtClean="0"/>
              <a:t>L'agresseur sait-il où la trouver maintenant ?</a:t>
            </a:r>
          </a:p>
          <a:p>
            <a:pPr algn="ctr"/>
            <a:r>
              <a:rPr lang="fr-FR" b="1" dirty="0"/>
              <a:t>Si la sécurité de la survivante est menacée, prenez des mesures immédiates.</a:t>
            </a:r>
          </a:p>
        </p:txBody>
      </p:sp>
      <p:sp>
        <p:nvSpPr>
          <p:cNvPr id="6" name="TextBox 5"/>
          <p:cNvSpPr txBox="1"/>
          <p:nvPr/>
        </p:nvSpPr>
        <p:spPr>
          <a:xfrm>
            <a:off x="6779172" y="3343144"/>
            <a:ext cx="4974363" cy="1228952"/>
          </a:xfrm>
          <a:prstGeom prst="rect">
            <a:avLst/>
          </a:prstGeom>
          <a:solidFill>
            <a:schemeClr val="accent5">
              <a:lumMod val="20000"/>
              <a:lumOff val="80000"/>
            </a:schemeClr>
          </a:solidFill>
          <a:ln>
            <a:noFill/>
          </a:ln>
        </p:spPr>
        <p:txBody>
          <a:bodyPr wrap="square" rtlCol="0">
            <a:spAutoFit/>
          </a:bodyPr>
          <a:lstStyle/>
          <a:p>
            <a:pPr algn="ctr"/>
            <a:r>
              <a:rPr lang="fr-FR" smtClean="0"/>
              <a:t>En cas de besoins médicaux urgents (saignement important, douleur extrême), prenez des mesures pour trouver de l'aide médicale avec le consentement verbal de la survivante. </a:t>
            </a:r>
          </a:p>
        </p:txBody>
      </p:sp>
      <p:sp>
        <p:nvSpPr>
          <p:cNvPr id="7" name="TextBox 6"/>
          <p:cNvSpPr txBox="1"/>
          <p:nvPr/>
        </p:nvSpPr>
        <p:spPr>
          <a:xfrm>
            <a:off x="6763407" y="4948981"/>
            <a:ext cx="4918841" cy="1477328"/>
          </a:xfrm>
          <a:prstGeom prst="rect">
            <a:avLst/>
          </a:prstGeom>
          <a:solidFill>
            <a:schemeClr val="accent5">
              <a:lumMod val="20000"/>
              <a:lumOff val="80000"/>
            </a:schemeClr>
          </a:solidFill>
          <a:ln>
            <a:noFill/>
          </a:ln>
        </p:spPr>
        <p:txBody>
          <a:bodyPr wrap="square" rtlCol="0">
            <a:spAutoFit/>
          </a:bodyPr>
          <a:lstStyle/>
          <a:p>
            <a:pPr algn="ctr"/>
            <a:r>
              <a:rPr lang="fr-FR" dirty="0" smtClean="0"/>
              <a:t>La survivante a-t-elle déjà signalé son cas à un autre organisme ?</a:t>
            </a:r>
          </a:p>
          <a:p>
            <a:r>
              <a:rPr lang="fr-FR" dirty="0" smtClean="0"/>
              <a:t>Si tel est le cas, donnez-lui le choix entre raconter à nouveau son histoire ou accepter que vous parliez à l'organisme. </a:t>
            </a:r>
          </a:p>
        </p:txBody>
      </p:sp>
    </p:spTree>
    <p:extLst>
      <p:ext uri="{BB962C8B-B14F-4D97-AF65-F5344CB8AC3E}">
        <p14:creationId xmlns:p14="http://schemas.microsoft.com/office/powerpoint/2010/main" val="22787164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5063</TotalTime>
  <Words>3349</Words>
  <Application>Microsoft Office PowerPoint</Application>
  <PresentationFormat>Custom</PresentationFormat>
  <Paragraphs>658</Paragraphs>
  <Slides>36</Slides>
  <Notes>34</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IRC-Module-Template-V2</vt:lpstr>
      <vt:lpstr>1_IRC-Module-Template-V2</vt:lpstr>
      <vt:lpstr>PowerPoint Presentation</vt:lpstr>
      <vt:lpstr>ÉTAPE 2 : Évaluation</vt:lpstr>
      <vt:lpstr>Objectifs </vt:lpstr>
      <vt:lpstr>Étapes de la gestion des cas axés sur les survivantes</vt:lpstr>
      <vt:lpstr>Étape 2</vt:lpstr>
      <vt:lpstr>Activité :  Évaluation   </vt:lpstr>
      <vt:lpstr>Évaluation – Qu'est-ce que c'est ?</vt:lpstr>
      <vt:lpstr>Activité : Pré-évaluation </vt:lpstr>
      <vt:lpstr>Activités de pré-évaluation</vt:lpstr>
      <vt:lpstr>Points d'évaluation clés</vt:lpstr>
      <vt:lpstr>Faciliter la DIVULGATION</vt:lpstr>
      <vt:lpstr>INFORMATIONS SUR LE CONTEXTE – Qui est la SURVIVANTE ?</vt:lpstr>
      <vt:lpstr>COMPRENDRE CE QUI S'EST PASSÉ</vt:lpstr>
      <vt:lpstr>COMPRENDRE CE QUI S'EST PASSÉ</vt:lpstr>
      <vt:lpstr>Activité : FACILITER LA DIVULGATION</vt:lpstr>
      <vt:lpstr>RÉAGIR À LA DIVULGATION</vt:lpstr>
      <vt:lpstr>Évaluation des besoins - Vue d'ensemble </vt:lpstr>
      <vt:lpstr>Évaluation de la sécurité</vt:lpstr>
      <vt:lpstr>Besoins de sécurité – Comment les évaluer</vt:lpstr>
      <vt:lpstr>Évaluation de l'état de santé </vt:lpstr>
      <vt:lpstr>Besoins en matière de santé – Comment les évaluer </vt:lpstr>
      <vt:lpstr>Évaluation de l'état de santé – Niveau d'urgence</vt:lpstr>
      <vt:lpstr>Évaluation psychosociale</vt:lpstr>
      <vt:lpstr>Besoins psychosociaux – Comment les évaluer</vt:lpstr>
      <vt:lpstr>Besoins psychosociaux – Comment les évaluer</vt:lpstr>
      <vt:lpstr>Besoins psychosociaux – Comment les évaluer</vt:lpstr>
      <vt:lpstr>Évaluation juridique</vt:lpstr>
      <vt:lpstr>Activité :  Récapitulatif </vt:lpstr>
      <vt:lpstr>ÉVALUATION DU RISQUE DE SUICIDE ET RÉPONSE APPORTÉE</vt:lpstr>
      <vt:lpstr>LES FACTEURS DE RISQUE DE SUICIDE </vt:lpstr>
      <vt:lpstr>ÉVALUATION DU RISQUE DE SUICIDE</vt:lpstr>
      <vt:lpstr>ÉVALUATION DU RISQUE DE SUICIDE : Étape 1 </vt:lpstr>
      <vt:lpstr>Évaluation du risque de suicide : étape 2</vt:lpstr>
      <vt:lpstr>Évaluation du risque de suicide : étape 3</vt:lpstr>
      <vt:lpstr>Évaluation du risque de suicide : étape 4</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Yuli</cp:lastModifiedBy>
  <cp:revision>93</cp:revision>
  <dcterms:created xsi:type="dcterms:W3CDTF">2016-02-19T16:14:01Z</dcterms:created>
  <dcterms:modified xsi:type="dcterms:W3CDTF">2017-07-31T09:56:42Z</dcterms:modified>
</cp:coreProperties>
</file>